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384" r:id="rId3"/>
    <p:sldId id="470" r:id="rId4"/>
    <p:sldId id="359" r:id="rId5"/>
    <p:sldId id="472" r:id="rId6"/>
    <p:sldId id="385" r:id="rId7"/>
    <p:sldId id="427" r:id="rId8"/>
    <p:sldId id="257" r:id="rId9"/>
    <p:sldId id="477" r:id="rId10"/>
    <p:sldId id="360" r:id="rId11"/>
    <p:sldId id="480" r:id="rId12"/>
    <p:sldId id="388" r:id="rId13"/>
    <p:sldId id="483" r:id="rId14"/>
    <p:sldId id="481" r:id="rId15"/>
    <p:sldId id="482" r:id="rId16"/>
    <p:sldId id="484" r:id="rId17"/>
    <p:sldId id="485" r:id="rId18"/>
    <p:sldId id="426" r:id="rId19"/>
    <p:sldId id="413" r:id="rId20"/>
    <p:sldId id="432" r:id="rId21"/>
    <p:sldId id="435" r:id="rId22"/>
    <p:sldId id="489" r:id="rId23"/>
    <p:sldId id="418" r:id="rId24"/>
    <p:sldId id="419" r:id="rId25"/>
    <p:sldId id="430" r:id="rId26"/>
    <p:sldId id="434" r:id="rId27"/>
    <p:sldId id="431" r:id="rId28"/>
    <p:sldId id="381" r:id="rId29"/>
    <p:sldId id="335" r:id="rId30"/>
    <p:sldId id="502" r:id="rId31"/>
    <p:sldId id="503" r:id="rId32"/>
    <p:sldId id="504" r:id="rId33"/>
    <p:sldId id="505" r:id="rId34"/>
    <p:sldId id="410" r:id="rId35"/>
    <p:sldId id="429" r:id="rId36"/>
    <p:sldId id="455" r:id="rId37"/>
    <p:sldId id="347" r:id="rId38"/>
    <p:sldId id="469" r:id="rId39"/>
    <p:sldId id="467" r:id="rId40"/>
    <p:sldId id="442" r:id="rId41"/>
    <p:sldId id="417" r:id="rId42"/>
    <p:sldId id="433" r:id="rId43"/>
    <p:sldId id="500" r:id="rId44"/>
    <p:sldId id="501" r:id="rId45"/>
    <p:sldId id="466" r:id="rId46"/>
    <p:sldId id="464" r:id="rId47"/>
    <p:sldId id="465" r:id="rId48"/>
    <p:sldId id="474" r:id="rId49"/>
    <p:sldId id="475" r:id="rId50"/>
    <p:sldId id="491" r:id="rId51"/>
    <p:sldId id="492" r:id="rId52"/>
    <p:sldId id="493" r:id="rId53"/>
    <p:sldId id="490" r:id="rId54"/>
    <p:sldId id="494" r:id="rId55"/>
    <p:sldId id="496" r:id="rId56"/>
    <p:sldId id="498" r:id="rId57"/>
    <p:sldId id="497" r:id="rId58"/>
    <p:sldId id="499" r:id="rId59"/>
    <p:sldId id="495" r:id="rId60"/>
    <p:sldId id="50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26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53"/>
    <p:restoredTop sz="91095"/>
  </p:normalViewPr>
  <p:slideViewPr>
    <p:cSldViewPr snapToGrid="0" snapToObjects="1">
      <p:cViewPr varScale="1">
        <p:scale>
          <a:sx n="108" d="100"/>
          <a:sy n="108" d="100"/>
        </p:scale>
        <p:origin x="4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BC9CBB-1A4D-4206-A69F-384539640EAA}"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US"/>
        </a:p>
      </dgm:t>
    </dgm:pt>
    <dgm:pt modelId="{D712BB59-7C41-4B9D-9EF0-35B2EA9DF8EB}">
      <dgm:prSet phldrT="[Text]"/>
      <dgm:spPr/>
      <dgm:t>
        <a:bodyPr/>
        <a:lstStyle/>
        <a:p>
          <a:r>
            <a:rPr lang="en-US" dirty="0"/>
            <a:t>Common complex diseases</a:t>
          </a:r>
        </a:p>
      </dgm:t>
    </dgm:pt>
    <dgm:pt modelId="{7ABBA60E-7BB2-4602-B1B3-BCCDBE76277E}" type="parTrans" cxnId="{C6B2BBC2-D493-4356-BF67-0F31553E36DB}">
      <dgm:prSet/>
      <dgm:spPr/>
      <dgm:t>
        <a:bodyPr/>
        <a:lstStyle/>
        <a:p>
          <a:endParaRPr lang="en-US"/>
        </a:p>
      </dgm:t>
    </dgm:pt>
    <dgm:pt modelId="{C8976F3C-DD39-4D7D-8DFA-96266DF328D7}" type="sibTrans" cxnId="{C6B2BBC2-D493-4356-BF67-0F31553E36DB}">
      <dgm:prSet/>
      <dgm:spPr/>
      <dgm:t>
        <a:bodyPr/>
        <a:lstStyle/>
        <a:p>
          <a:endParaRPr lang="en-US"/>
        </a:p>
      </dgm:t>
    </dgm:pt>
    <dgm:pt modelId="{BC896865-9876-4674-8128-D72338872DEF}">
      <dgm:prSet phldrT="[Text]"/>
      <dgm:spPr/>
      <dgm:t>
        <a:bodyPr/>
        <a:lstStyle/>
        <a:p>
          <a:r>
            <a:rPr lang="en-US" dirty="0"/>
            <a:t>Many common genetic variants</a:t>
          </a:r>
        </a:p>
      </dgm:t>
    </dgm:pt>
    <dgm:pt modelId="{A83428FC-FA9C-4C39-8BA1-D5642FD6E5C1}" type="parTrans" cxnId="{9A330B97-BF3C-4D66-8FD1-4E7001D16385}">
      <dgm:prSet/>
      <dgm:spPr/>
      <dgm:t>
        <a:bodyPr/>
        <a:lstStyle/>
        <a:p>
          <a:endParaRPr lang="en-US"/>
        </a:p>
      </dgm:t>
    </dgm:pt>
    <dgm:pt modelId="{D9215D20-B5ED-403B-9102-DD7A92BFDD88}" type="sibTrans" cxnId="{9A330B97-BF3C-4D66-8FD1-4E7001D16385}">
      <dgm:prSet/>
      <dgm:spPr/>
      <dgm:t>
        <a:bodyPr/>
        <a:lstStyle/>
        <a:p>
          <a:endParaRPr lang="en-US"/>
        </a:p>
      </dgm:t>
    </dgm:pt>
    <dgm:pt modelId="{AEF6E754-4C54-4EDE-A37D-5D855D697EE6}">
      <dgm:prSet phldrT="[Text]"/>
      <dgm:spPr/>
      <dgm:t>
        <a:bodyPr/>
        <a:lstStyle/>
        <a:p>
          <a:r>
            <a:rPr lang="en-US" dirty="0"/>
            <a:t>&gt;50% of variants affect gene expression</a:t>
          </a:r>
        </a:p>
      </dgm:t>
    </dgm:pt>
    <dgm:pt modelId="{4561E5CA-4534-442B-953B-3582C5002E66}" type="parTrans" cxnId="{DD00AC7F-BEE0-49A8-83A4-6D6D3B0FD7EE}">
      <dgm:prSet/>
      <dgm:spPr/>
      <dgm:t>
        <a:bodyPr/>
        <a:lstStyle/>
        <a:p>
          <a:endParaRPr lang="en-US"/>
        </a:p>
      </dgm:t>
    </dgm:pt>
    <dgm:pt modelId="{6F8C154D-6100-491E-9A93-4F9BB20CE904}" type="sibTrans" cxnId="{DD00AC7F-BEE0-49A8-83A4-6D6D3B0FD7EE}">
      <dgm:prSet/>
      <dgm:spPr/>
      <dgm:t>
        <a:bodyPr/>
        <a:lstStyle/>
        <a:p>
          <a:endParaRPr lang="en-US"/>
        </a:p>
      </dgm:t>
    </dgm:pt>
    <dgm:pt modelId="{1A034FB6-7BBC-492A-980D-3DD057555496}">
      <dgm:prSet phldrT="[Text]"/>
      <dgm:spPr/>
      <dgm:t>
        <a:bodyPr/>
        <a:lstStyle/>
        <a:p>
          <a:r>
            <a:rPr lang="en-US" dirty="0"/>
            <a:t>Rare monogenetic diseases</a:t>
          </a:r>
        </a:p>
      </dgm:t>
    </dgm:pt>
    <dgm:pt modelId="{EFDB9694-8000-467D-B577-1BE85B0EFB20}" type="parTrans" cxnId="{9CFC5B35-22A5-42A4-A013-26DAE06740FC}">
      <dgm:prSet/>
      <dgm:spPr/>
      <dgm:t>
        <a:bodyPr/>
        <a:lstStyle/>
        <a:p>
          <a:endParaRPr lang="en-US"/>
        </a:p>
      </dgm:t>
    </dgm:pt>
    <dgm:pt modelId="{2CA7678A-B7A9-4D1E-9BEA-601862292B24}" type="sibTrans" cxnId="{9CFC5B35-22A5-42A4-A013-26DAE06740FC}">
      <dgm:prSet/>
      <dgm:spPr/>
      <dgm:t>
        <a:bodyPr/>
        <a:lstStyle/>
        <a:p>
          <a:endParaRPr lang="en-US"/>
        </a:p>
      </dgm:t>
    </dgm:pt>
    <dgm:pt modelId="{4F18CE08-DDF7-4FA3-A4F5-5ACB506ECB97}">
      <dgm:prSet phldrT="[Text]"/>
      <dgm:spPr/>
      <dgm:t>
        <a:bodyPr/>
        <a:lstStyle/>
        <a:p>
          <a:r>
            <a:rPr lang="en-US" dirty="0"/>
            <a:t>Single rare genetic variant</a:t>
          </a:r>
        </a:p>
      </dgm:t>
    </dgm:pt>
    <dgm:pt modelId="{080C28CF-320C-4B2F-B200-618493DD109B}" type="parTrans" cxnId="{9F97954C-F097-4D9B-8F67-494B5D9CE81D}">
      <dgm:prSet/>
      <dgm:spPr/>
      <dgm:t>
        <a:bodyPr/>
        <a:lstStyle/>
        <a:p>
          <a:endParaRPr lang="en-US"/>
        </a:p>
      </dgm:t>
    </dgm:pt>
    <dgm:pt modelId="{CC1E2DC3-33F1-4378-8112-AF9711E4E51B}" type="sibTrans" cxnId="{9F97954C-F097-4D9B-8F67-494B5D9CE81D}">
      <dgm:prSet/>
      <dgm:spPr/>
      <dgm:t>
        <a:bodyPr/>
        <a:lstStyle/>
        <a:p>
          <a:endParaRPr lang="en-US"/>
        </a:p>
      </dgm:t>
    </dgm:pt>
    <dgm:pt modelId="{93743259-1FE6-4B9D-BB3E-FA80350EC4A2}">
      <dgm:prSet phldrT="[Text]"/>
      <dgm:spPr/>
      <dgm:t>
        <a:bodyPr/>
        <a:lstStyle/>
        <a:p>
          <a:r>
            <a:rPr lang="en-US" dirty="0"/>
            <a:t>Focus on protein coding variants</a:t>
          </a:r>
        </a:p>
      </dgm:t>
    </dgm:pt>
    <dgm:pt modelId="{D8C8738C-DC15-414B-B09D-15121D2D5900}" type="parTrans" cxnId="{42F94DDD-B1F3-4C7E-B28C-8C8A0E037835}">
      <dgm:prSet/>
      <dgm:spPr/>
      <dgm:t>
        <a:bodyPr/>
        <a:lstStyle/>
        <a:p>
          <a:endParaRPr lang="en-US"/>
        </a:p>
      </dgm:t>
    </dgm:pt>
    <dgm:pt modelId="{621DD33F-8C5F-45FF-BD3F-82F8A9272186}" type="sibTrans" cxnId="{42F94DDD-B1F3-4C7E-B28C-8C8A0E037835}">
      <dgm:prSet/>
      <dgm:spPr/>
      <dgm:t>
        <a:bodyPr/>
        <a:lstStyle/>
        <a:p>
          <a:endParaRPr lang="en-US"/>
        </a:p>
      </dgm:t>
    </dgm:pt>
    <dgm:pt modelId="{8E1565E2-B842-4A49-BEC4-C39FC6B78318}" type="pres">
      <dgm:prSet presAssocID="{94BC9CBB-1A4D-4206-A69F-384539640EAA}" presName="diagram" presStyleCnt="0">
        <dgm:presLayoutVars>
          <dgm:chPref val="1"/>
          <dgm:dir/>
          <dgm:animOne val="branch"/>
          <dgm:animLvl val="lvl"/>
          <dgm:resizeHandles/>
        </dgm:presLayoutVars>
      </dgm:prSet>
      <dgm:spPr/>
    </dgm:pt>
    <dgm:pt modelId="{5A998CA9-4448-4AA1-B7EB-B5387A4BC8FC}" type="pres">
      <dgm:prSet presAssocID="{D712BB59-7C41-4B9D-9EF0-35B2EA9DF8EB}" presName="root" presStyleCnt="0"/>
      <dgm:spPr/>
    </dgm:pt>
    <dgm:pt modelId="{E7DC097C-4E1D-4033-BB42-4B33CFE933A8}" type="pres">
      <dgm:prSet presAssocID="{D712BB59-7C41-4B9D-9EF0-35B2EA9DF8EB}" presName="rootComposite" presStyleCnt="0"/>
      <dgm:spPr/>
    </dgm:pt>
    <dgm:pt modelId="{B321FE01-EDDF-41EA-9C29-326EC1023AEC}" type="pres">
      <dgm:prSet presAssocID="{D712BB59-7C41-4B9D-9EF0-35B2EA9DF8EB}" presName="rootText" presStyleLbl="node1" presStyleIdx="0" presStyleCnt="2" custScaleX="85680"/>
      <dgm:spPr/>
    </dgm:pt>
    <dgm:pt modelId="{5C35474C-5E8F-41CB-BB0B-3870BEB77D48}" type="pres">
      <dgm:prSet presAssocID="{D712BB59-7C41-4B9D-9EF0-35B2EA9DF8EB}" presName="rootConnector" presStyleLbl="node1" presStyleIdx="0" presStyleCnt="2"/>
      <dgm:spPr/>
    </dgm:pt>
    <dgm:pt modelId="{28BD9AF2-7D46-487F-B0EC-A0F19D28866B}" type="pres">
      <dgm:prSet presAssocID="{D712BB59-7C41-4B9D-9EF0-35B2EA9DF8EB}" presName="childShape" presStyleCnt="0"/>
      <dgm:spPr/>
    </dgm:pt>
    <dgm:pt modelId="{20441D48-048F-410B-AFE6-C81C67D9EB6A}" type="pres">
      <dgm:prSet presAssocID="{A83428FC-FA9C-4C39-8BA1-D5642FD6E5C1}" presName="Name13" presStyleLbl="parChTrans1D2" presStyleIdx="0" presStyleCnt="4"/>
      <dgm:spPr/>
    </dgm:pt>
    <dgm:pt modelId="{890360FD-7642-4F97-867C-CE4923DC7D8E}" type="pres">
      <dgm:prSet presAssocID="{BC896865-9876-4674-8128-D72338872DEF}" presName="childText" presStyleLbl="bgAcc1" presStyleIdx="0" presStyleCnt="4">
        <dgm:presLayoutVars>
          <dgm:bulletEnabled val="1"/>
        </dgm:presLayoutVars>
      </dgm:prSet>
      <dgm:spPr/>
    </dgm:pt>
    <dgm:pt modelId="{82E1DE4D-1B15-4D4B-AFC2-F998F47771A5}" type="pres">
      <dgm:prSet presAssocID="{4561E5CA-4534-442B-953B-3582C5002E66}" presName="Name13" presStyleLbl="parChTrans1D2" presStyleIdx="1" presStyleCnt="4"/>
      <dgm:spPr/>
    </dgm:pt>
    <dgm:pt modelId="{12950BA0-E618-4AC3-B11A-3037FF316D8A}" type="pres">
      <dgm:prSet presAssocID="{AEF6E754-4C54-4EDE-A37D-5D855D697EE6}" presName="childText" presStyleLbl="bgAcc1" presStyleIdx="1" presStyleCnt="4">
        <dgm:presLayoutVars>
          <dgm:bulletEnabled val="1"/>
        </dgm:presLayoutVars>
      </dgm:prSet>
      <dgm:spPr/>
    </dgm:pt>
    <dgm:pt modelId="{B84908F9-F807-4DA5-87E3-3937C1DF34CB}" type="pres">
      <dgm:prSet presAssocID="{1A034FB6-7BBC-492A-980D-3DD057555496}" presName="root" presStyleCnt="0"/>
      <dgm:spPr/>
    </dgm:pt>
    <dgm:pt modelId="{14E41DFA-4AEE-43B8-9471-B8E2B2ABB6C4}" type="pres">
      <dgm:prSet presAssocID="{1A034FB6-7BBC-492A-980D-3DD057555496}" presName="rootComposite" presStyleCnt="0"/>
      <dgm:spPr/>
    </dgm:pt>
    <dgm:pt modelId="{7567E1A7-712C-4492-AD3A-9A0C1A774C74}" type="pres">
      <dgm:prSet presAssocID="{1A034FB6-7BBC-492A-980D-3DD057555496}" presName="rootText" presStyleLbl="node1" presStyleIdx="1" presStyleCnt="2" custScaleX="78145"/>
      <dgm:spPr/>
    </dgm:pt>
    <dgm:pt modelId="{3688EA3C-E7B8-4288-AFC0-183669B0537B}" type="pres">
      <dgm:prSet presAssocID="{1A034FB6-7BBC-492A-980D-3DD057555496}" presName="rootConnector" presStyleLbl="node1" presStyleIdx="1" presStyleCnt="2"/>
      <dgm:spPr/>
    </dgm:pt>
    <dgm:pt modelId="{DF5B4374-7FFD-45BA-8650-43181566F301}" type="pres">
      <dgm:prSet presAssocID="{1A034FB6-7BBC-492A-980D-3DD057555496}" presName="childShape" presStyleCnt="0"/>
      <dgm:spPr/>
    </dgm:pt>
    <dgm:pt modelId="{0E6765AB-079D-46AE-B9E7-8BE1770215DF}" type="pres">
      <dgm:prSet presAssocID="{080C28CF-320C-4B2F-B200-618493DD109B}" presName="Name13" presStyleLbl="parChTrans1D2" presStyleIdx="2" presStyleCnt="4"/>
      <dgm:spPr/>
    </dgm:pt>
    <dgm:pt modelId="{4793EF7F-C21D-4694-82BC-BBE43651A200}" type="pres">
      <dgm:prSet presAssocID="{4F18CE08-DDF7-4FA3-A4F5-5ACB506ECB97}" presName="childText" presStyleLbl="bgAcc1" presStyleIdx="2" presStyleCnt="4">
        <dgm:presLayoutVars>
          <dgm:bulletEnabled val="1"/>
        </dgm:presLayoutVars>
      </dgm:prSet>
      <dgm:spPr/>
    </dgm:pt>
    <dgm:pt modelId="{58A8BCD0-1EDC-4096-9544-7D342022B04B}" type="pres">
      <dgm:prSet presAssocID="{D8C8738C-DC15-414B-B09D-15121D2D5900}" presName="Name13" presStyleLbl="parChTrans1D2" presStyleIdx="3" presStyleCnt="4"/>
      <dgm:spPr/>
    </dgm:pt>
    <dgm:pt modelId="{B484E905-7C3B-402B-8051-DF326E2AD503}" type="pres">
      <dgm:prSet presAssocID="{93743259-1FE6-4B9D-BB3E-FA80350EC4A2}" presName="childText" presStyleLbl="bgAcc1" presStyleIdx="3" presStyleCnt="4">
        <dgm:presLayoutVars>
          <dgm:bulletEnabled val="1"/>
        </dgm:presLayoutVars>
      </dgm:prSet>
      <dgm:spPr/>
    </dgm:pt>
  </dgm:ptLst>
  <dgm:cxnLst>
    <dgm:cxn modelId="{F95A5B10-BE98-44B8-B98B-5C6213BE1A55}" type="presOf" srcId="{BC896865-9876-4674-8128-D72338872DEF}" destId="{890360FD-7642-4F97-867C-CE4923DC7D8E}" srcOrd="0" destOrd="0" presId="urn:microsoft.com/office/officeart/2005/8/layout/hierarchy3"/>
    <dgm:cxn modelId="{F51DDB10-DE75-4D7B-A4BA-1174BEE07592}" type="presOf" srcId="{94BC9CBB-1A4D-4206-A69F-384539640EAA}" destId="{8E1565E2-B842-4A49-BEC4-C39FC6B78318}" srcOrd="0" destOrd="0" presId="urn:microsoft.com/office/officeart/2005/8/layout/hierarchy3"/>
    <dgm:cxn modelId="{036FFE16-B19F-434F-A981-BADA7CEA293A}" type="presOf" srcId="{1A034FB6-7BBC-492A-980D-3DD057555496}" destId="{7567E1A7-712C-4492-AD3A-9A0C1A774C74}" srcOrd="0" destOrd="0" presId="urn:microsoft.com/office/officeart/2005/8/layout/hierarchy3"/>
    <dgm:cxn modelId="{62A3E31F-8964-4BF7-9A81-E1D8FF05EA19}" type="presOf" srcId="{93743259-1FE6-4B9D-BB3E-FA80350EC4A2}" destId="{B484E905-7C3B-402B-8051-DF326E2AD503}" srcOrd="0" destOrd="0" presId="urn:microsoft.com/office/officeart/2005/8/layout/hierarchy3"/>
    <dgm:cxn modelId="{BBA06C32-07F8-4D3C-A080-BB938D8838E6}" type="presOf" srcId="{D712BB59-7C41-4B9D-9EF0-35B2EA9DF8EB}" destId="{B321FE01-EDDF-41EA-9C29-326EC1023AEC}" srcOrd="0" destOrd="0" presId="urn:microsoft.com/office/officeart/2005/8/layout/hierarchy3"/>
    <dgm:cxn modelId="{9CFC5B35-22A5-42A4-A013-26DAE06740FC}" srcId="{94BC9CBB-1A4D-4206-A69F-384539640EAA}" destId="{1A034FB6-7BBC-492A-980D-3DD057555496}" srcOrd="1" destOrd="0" parTransId="{EFDB9694-8000-467D-B577-1BE85B0EFB20}" sibTransId="{2CA7678A-B7A9-4D1E-9BEA-601862292B24}"/>
    <dgm:cxn modelId="{E85C0942-6629-40CE-A859-60B6DE047D10}" type="presOf" srcId="{1A034FB6-7BBC-492A-980D-3DD057555496}" destId="{3688EA3C-E7B8-4288-AFC0-183669B0537B}" srcOrd="1" destOrd="0" presId="urn:microsoft.com/office/officeart/2005/8/layout/hierarchy3"/>
    <dgm:cxn modelId="{9F97954C-F097-4D9B-8F67-494B5D9CE81D}" srcId="{1A034FB6-7BBC-492A-980D-3DD057555496}" destId="{4F18CE08-DDF7-4FA3-A4F5-5ACB506ECB97}" srcOrd="0" destOrd="0" parTransId="{080C28CF-320C-4B2F-B200-618493DD109B}" sibTransId="{CC1E2DC3-33F1-4378-8112-AF9711E4E51B}"/>
    <dgm:cxn modelId="{80D1DC7E-CFCE-45F6-95EB-22534310EC06}" type="presOf" srcId="{A83428FC-FA9C-4C39-8BA1-D5642FD6E5C1}" destId="{20441D48-048F-410B-AFE6-C81C67D9EB6A}" srcOrd="0" destOrd="0" presId="urn:microsoft.com/office/officeart/2005/8/layout/hierarchy3"/>
    <dgm:cxn modelId="{DD00AC7F-BEE0-49A8-83A4-6D6D3B0FD7EE}" srcId="{D712BB59-7C41-4B9D-9EF0-35B2EA9DF8EB}" destId="{AEF6E754-4C54-4EDE-A37D-5D855D697EE6}" srcOrd="1" destOrd="0" parTransId="{4561E5CA-4534-442B-953B-3582C5002E66}" sibTransId="{6F8C154D-6100-491E-9A93-4F9BB20CE904}"/>
    <dgm:cxn modelId="{561ACA83-3B84-46D2-9143-6E8F4A6C8CDE}" type="presOf" srcId="{D712BB59-7C41-4B9D-9EF0-35B2EA9DF8EB}" destId="{5C35474C-5E8F-41CB-BB0B-3870BEB77D48}" srcOrd="1" destOrd="0" presId="urn:microsoft.com/office/officeart/2005/8/layout/hierarchy3"/>
    <dgm:cxn modelId="{8CE7A885-80E9-4E8F-96AD-8170D712DE9D}" type="presOf" srcId="{4561E5CA-4534-442B-953B-3582C5002E66}" destId="{82E1DE4D-1B15-4D4B-AFC2-F998F47771A5}" srcOrd="0" destOrd="0" presId="urn:microsoft.com/office/officeart/2005/8/layout/hierarchy3"/>
    <dgm:cxn modelId="{9A330B97-BF3C-4D66-8FD1-4E7001D16385}" srcId="{D712BB59-7C41-4B9D-9EF0-35B2EA9DF8EB}" destId="{BC896865-9876-4674-8128-D72338872DEF}" srcOrd="0" destOrd="0" parTransId="{A83428FC-FA9C-4C39-8BA1-D5642FD6E5C1}" sibTransId="{D9215D20-B5ED-403B-9102-DD7A92BFDD88}"/>
    <dgm:cxn modelId="{9495F69A-E486-4BF4-8A0C-3A175D7A0A0A}" type="presOf" srcId="{080C28CF-320C-4B2F-B200-618493DD109B}" destId="{0E6765AB-079D-46AE-B9E7-8BE1770215DF}" srcOrd="0" destOrd="0" presId="urn:microsoft.com/office/officeart/2005/8/layout/hierarchy3"/>
    <dgm:cxn modelId="{C6B2BBC2-D493-4356-BF67-0F31553E36DB}" srcId="{94BC9CBB-1A4D-4206-A69F-384539640EAA}" destId="{D712BB59-7C41-4B9D-9EF0-35B2EA9DF8EB}" srcOrd="0" destOrd="0" parTransId="{7ABBA60E-7BB2-4602-B1B3-BCCDBE76277E}" sibTransId="{C8976F3C-DD39-4D7D-8DFA-96266DF328D7}"/>
    <dgm:cxn modelId="{21FA5BC9-10D2-48E1-BFB3-59D6B533F223}" type="presOf" srcId="{AEF6E754-4C54-4EDE-A37D-5D855D697EE6}" destId="{12950BA0-E618-4AC3-B11A-3037FF316D8A}" srcOrd="0" destOrd="0" presId="urn:microsoft.com/office/officeart/2005/8/layout/hierarchy3"/>
    <dgm:cxn modelId="{42F94DDD-B1F3-4C7E-B28C-8C8A0E037835}" srcId="{1A034FB6-7BBC-492A-980D-3DD057555496}" destId="{93743259-1FE6-4B9D-BB3E-FA80350EC4A2}" srcOrd="1" destOrd="0" parTransId="{D8C8738C-DC15-414B-B09D-15121D2D5900}" sibTransId="{621DD33F-8C5F-45FF-BD3F-82F8A9272186}"/>
    <dgm:cxn modelId="{E6FE8BE8-29F1-41EE-B07C-BE6AD3507B41}" type="presOf" srcId="{4F18CE08-DDF7-4FA3-A4F5-5ACB506ECB97}" destId="{4793EF7F-C21D-4694-82BC-BBE43651A200}" srcOrd="0" destOrd="0" presId="urn:microsoft.com/office/officeart/2005/8/layout/hierarchy3"/>
    <dgm:cxn modelId="{ED5F7EF4-3655-4689-8493-EA4D56147A4D}" type="presOf" srcId="{D8C8738C-DC15-414B-B09D-15121D2D5900}" destId="{58A8BCD0-1EDC-4096-9544-7D342022B04B}" srcOrd="0" destOrd="0" presId="urn:microsoft.com/office/officeart/2005/8/layout/hierarchy3"/>
    <dgm:cxn modelId="{15B75B9E-3485-4847-9A6B-1E796BA35E9A}" type="presParOf" srcId="{8E1565E2-B842-4A49-BEC4-C39FC6B78318}" destId="{5A998CA9-4448-4AA1-B7EB-B5387A4BC8FC}" srcOrd="0" destOrd="0" presId="urn:microsoft.com/office/officeart/2005/8/layout/hierarchy3"/>
    <dgm:cxn modelId="{809FE0E4-6013-4C0B-B7D1-C75886C3FD3C}" type="presParOf" srcId="{5A998CA9-4448-4AA1-B7EB-B5387A4BC8FC}" destId="{E7DC097C-4E1D-4033-BB42-4B33CFE933A8}" srcOrd="0" destOrd="0" presId="urn:microsoft.com/office/officeart/2005/8/layout/hierarchy3"/>
    <dgm:cxn modelId="{ED916269-7650-4EF7-A175-4A951CDC0C82}" type="presParOf" srcId="{E7DC097C-4E1D-4033-BB42-4B33CFE933A8}" destId="{B321FE01-EDDF-41EA-9C29-326EC1023AEC}" srcOrd="0" destOrd="0" presId="urn:microsoft.com/office/officeart/2005/8/layout/hierarchy3"/>
    <dgm:cxn modelId="{28C3E0CF-1D8F-4099-9302-BB2B97E42DEB}" type="presParOf" srcId="{E7DC097C-4E1D-4033-BB42-4B33CFE933A8}" destId="{5C35474C-5E8F-41CB-BB0B-3870BEB77D48}" srcOrd="1" destOrd="0" presId="urn:microsoft.com/office/officeart/2005/8/layout/hierarchy3"/>
    <dgm:cxn modelId="{D457234D-74F7-4D57-B6E5-7742C61DADDB}" type="presParOf" srcId="{5A998CA9-4448-4AA1-B7EB-B5387A4BC8FC}" destId="{28BD9AF2-7D46-487F-B0EC-A0F19D28866B}" srcOrd="1" destOrd="0" presId="urn:microsoft.com/office/officeart/2005/8/layout/hierarchy3"/>
    <dgm:cxn modelId="{72BF3BAD-29EA-4813-AC6F-AD66AA03A582}" type="presParOf" srcId="{28BD9AF2-7D46-487F-B0EC-A0F19D28866B}" destId="{20441D48-048F-410B-AFE6-C81C67D9EB6A}" srcOrd="0" destOrd="0" presId="urn:microsoft.com/office/officeart/2005/8/layout/hierarchy3"/>
    <dgm:cxn modelId="{C1C56EEF-D0E4-4D26-AFE9-2F64EE730E13}" type="presParOf" srcId="{28BD9AF2-7D46-487F-B0EC-A0F19D28866B}" destId="{890360FD-7642-4F97-867C-CE4923DC7D8E}" srcOrd="1" destOrd="0" presId="urn:microsoft.com/office/officeart/2005/8/layout/hierarchy3"/>
    <dgm:cxn modelId="{BACF84F9-3FB4-4458-9DCB-3457C0BC8661}" type="presParOf" srcId="{28BD9AF2-7D46-487F-B0EC-A0F19D28866B}" destId="{82E1DE4D-1B15-4D4B-AFC2-F998F47771A5}" srcOrd="2" destOrd="0" presId="urn:microsoft.com/office/officeart/2005/8/layout/hierarchy3"/>
    <dgm:cxn modelId="{DDE3B988-3A24-42E1-B08F-ED53728E32A3}" type="presParOf" srcId="{28BD9AF2-7D46-487F-B0EC-A0F19D28866B}" destId="{12950BA0-E618-4AC3-B11A-3037FF316D8A}" srcOrd="3" destOrd="0" presId="urn:microsoft.com/office/officeart/2005/8/layout/hierarchy3"/>
    <dgm:cxn modelId="{24C090F3-B49C-46AC-9FD5-677E0476C32A}" type="presParOf" srcId="{8E1565E2-B842-4A49-BEC4-C39FC6B78318}" destId="{B84908F9-F807-4DA5-87E3-3937C1DF34CB}" srcOrd="1" destOrd="0" presId="urn:microsoft.com/office/officeart/2005/8/layout/hierarchy3"/>
    <dgm:cxn modelId="{4AEC5E38-6DD1-4469-8717-CC5258D45276}" type="presParOf" srcId="{B84908F9-F807-4DA5-87E3-3937C1DF34CB}" destId="{14E41DFA-4AEE-43B8-9471-B8E2B2ABB6C4}" srcOrd="0" destOrd="0" presId="urn:microsoft.com/office/officeart/2005/8/layout/hierarchy3"/>
    <dgm:cxn modelId="{09FF01F2-6570-4D05-BFDE-B0699DE0649F}" type="presParOf" srcId="{14E41DFA-4AEE-43B8-9471-B8E2B2ABB6C4}" destId="{7567E1A7-712C-4492-AD3A-9A0C1A774C74}" srcOrd="0" destOrd="0" presId="urn:microsoft.com/office/officeart/2005/8/layout/hierarchy3"/>
    <dgm:cxn modelId="{F2EB79DC-9A51-4D62-A147-806AE3D5422B}" type="presParOf" srcId="{14E41DFA-4AEE-43B8-9471-B8E2B2ABB6C4}" destId="{3688EA3C-E7B8-4288-AFC0-183669B0537B}" srcOrd="1" destOrd="0" presId="urn:microsoft.com/office/officeart/2005/8/layout/hierarchy3"/>
    <dgm:cxn modelId="{5BF9542F-C1B5-4F05-9A16-DDB34E2DA449}" type="presParOf" srcId="{B84908F9-F807-4DA5-87E3-3937C1DF34CB}" destId="{DF5B4374-7FFD-45BA-8650-43181566F301}" srcOrd="1" destOrd="0" presId="urn:microsoft.com/office/officeart/2005/8/layout/hierarchy3"/>
    <dgm:cxn modelId="{4AB48787-F9BE-4B8D-83AA-842C2606A769}" type="presParOf" srcId="{DF5B4374-7FFD-45BA-8650-43181566F301}" destId="{0E6765AB-079D-46AE-B9E7-8BE1770215DF}" srcOrd="0" destOrd="0" presId="urn:microsoft.com/office/officeart/2005/8/layout/hierarchy3"/>
    <dgm:cxn modelId="{638E477A-EF84-4AAC-9B7B-D6A37C2E04B5}" type="presParOf" srcId="{DF5B4374-7FFD-45BA-8650-43181566F301}" destId="{4793EF7F-C21D-4694-82BC-BBE43651A200}" srcOrd="1" destOrd="0" presId="urn:microsoft.com/office/officeart/2005/8/layout/hierarchy3"/>
    <dgm:cxn modelId="{64D58395-9216-46D5-A28D-DDE5E8C79619}" type="presParOf" srcId="{DF5B4374-7FFD-45BA-8650-43181566F301}" destId="{58A8BCD0-1EDC-4096-9544-7D342022B04B}" srcOrd="2" destOrd="0" presId="urn:microsoft.com/office/officeart/2005/8/layout/hierarchy3"/>
    <dgm:cxn modelId="{D6995F5A-8436-4EAC-A4E8-A2D1CE44821D}" type="presParOf" srcId="{DF5B4374-7FFD-45BA-8650-43181566F301}" destId="{B484E905-7C3B-402B-8051-DF326E2AD503}" srcOrd="3" destOrd="0" presId="urn:microsoft.com/office/officeart/2005/8/layout/hierarchy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1FE01-EDDF-41EA-9C29-326EC1023AEC}">
      <dsp:nvSpPr>
        <dsp:cNvPr id="0" name=""/>
        <dsp:cNvSpPr/>
      </dsp:nvSpPr>
      <dsp:spPr>
        <a:xfrm>
          <a:off x="1650565" y="1251"/>
          <a:ext cx="2423255" cy="14141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t>Common complex diseases</a:t>
          </a:r>
        </a:p>
      </dsp:txBody>
      <dsp:txXfrm>
        <a:off x="1691983" y="42669"/>
        <a:ext cx="2340419" cy="1331295"/>
      </dsp:txXfrm>
    </dsp:sp>
    <dsp:sp modelId="{20441D48-048F-410B-AFE6-C81C67D9EB6A}">
      <dsp:nvSpPr>
        <dsp:cNvPr id="0" name=""/>
        <dsp:cNvSpPr/>
      </dsp:nvSpPr>
      <dsp:spPr>
        <a:xfrm>
          <a:off x="1892891" y="1415382"/>
          <a:ext cx="242325" cy="1060598"/>
        </a:xfrm>
        <a:custGeom>
          <a:avLst/>
          <a:gdLst/>
          <a:ahLst/>
          <a:cxnLst/>
          <a:rect l="0" t="0" r="0" b="0"/>
          <a:pathLst>
            <a:path>
              <a:moveTo>
                <a:pt x="0" y="0"/>
              </a:moveTo>
              <a:lnTo>
                <a:pt x="0" y="1060598"/>
              </a:lnTo>
              <a:lnTo>
                <a:pt x="242325" y="10605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0360FD-7642-4F97-867C-CE4923DC7D8E}">
      <dsp:nvSpPr>
        <dsp:cNvPr id="0" name=""/>
        <dsp:cNvSpPr/>
      </dsp:nvSpPr>
      <dsp:spPr>
        <a:xfrm>
          <a:off x="2135216" y="1768915"/>
          <a:ext cx="2262610" cy="141413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dirty="0"/>
            <a:t>Many common genetic variants</a:t>
          </a:r>
        </a:p>
      </dsp:txBody>
      <dsp:txXfrm>
        <a:off x="2176634" y="1810333"/>
        <a:ext cx="2179774" cy="1331295"/>
      </dsp:txXfrm>
    </dsp:sp>
    <dsp:sp modelId="{82E1DE4D-1B15-4D4B-AFC2-F998F47771A5}">
      <dsp:nvSpPr>
        <dsp:cNvPr id="0" name=""/>
        <dsp:cNvSpPr/>
      </dsp:nvSpPr>
      <dsp:spPr>
        <a:xfrm>
          <a:off x="1892891" y="1415382"/>
          <a:ext cx="242325" cy="2828262"/>
        </a:xfrm>
        <a:custGeom>
          <a:avLst/>
          <a:gdLst/>
          <a:ahLst/>
          <a:cxnLst/>
          <a:rect l="0" t="0" r="0" b="0"/>
          <a:pathLst>
            <a:path>
              <a:moveTo>
                <a:pt x="0" y="0"/>
              </a:moveTo>
              <a:lnTo>
                <a:pt x="0" y="2828262"/>
              </a:lnTo>
              <a:lnTo>
                <a:pt x="242325" y="28282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50BA0-E618-4AC3-B11A-3037FF316D8A}">
      <dsp:nvSpPr>
        <dsp:cNvPr id="0" name=""/>
        <dsp:cNvSpPr/>
      </dsp:nvSpPr>
      <dsp:spPr>
        <a:xfrm>
          <a:off x="2135216" y="3536580"/>
          <a:ext cx="2262610" cy="141413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dirty="0"/>
            <a:t>&gt;50% of variants affect gene expression</a:t>
          </a:r>
        </a:p>
      </dsp:txBody>
      <dsp:txXfrm>
        <a:off x="2176634" y="3577998"/>
        <a:ext cx="2179774" cy="1331295"/>
      </dsp:txXfrm>
    </dsp:sp>
    <dsp:sp modelId="{7567E1A7-712C-4492-AD3A-9A0C1A774C74}">
      <dsp:nvSpPr>
        <dsp:cNvPr id="0" name=""/>
        <dsp:cNvSpPr/>
      </dsp:nvSpPr>
      <dsp:spPr>
        <a:xfrm>
          <a:off x="4780886" y="1251"/>
          <a:ext cx="2210146" cy="14141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None/>
          </a:pPr>
          <a:r>
            <a:rPr lang="en-US" sz="2900" kern="1200" dirty="0"/>
            <a:t>Rare monogenetic diseases</a:t>
          </a:r>
        </a:p>
      </dsp:txBody>
      <dsp:txXfrm>
        <a:off x="4822304" y="42669"/>
        <a:ext cx="2127310" cy="1331295"/>
      </dsp:txXfrm>
    </dsp:sp>
    <dsp:sp modelId="{0E6765AB-079D-46AE-B9E7-8BE1770215DF}">
      <dsp:nvSpPr>
        <dsp:cNvPr id="0" name=""/>
        <dsp:cNvSpPr/>
      </dsp:nvSpPr>
      <dsp:spPr>
        <a:xfrm>
          <a:off x="5001901" y="1415382"/>
          <a:ext cx="221014" cy="1060598"/>
        </a:xfrm>
        <a:custGeom>
          <a:avLst/>
          <a:gdLst/>
          <a:ahLst/>
          <a:cxnLst/>
          <a:rect l="0" t="0" r="0" b="0"/>
          <a:pathLst>
            <a:path>
              <a:moveTo>
                <a:pt x="0" y="0"/>
              </a:moveTo>
              <a:lnTo>
                <a:pt x="0" y="1060598"/>
              </a:lnTo>
              <a:lnTo>
                <a:pt x="221014" y="10605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93EF7F-C21D-4694-82BC-BBE43651A200}">
      <dsp:nvSpPr>
        <dsp:cNvPr id="0" name=""/>
        <dsp:cNvSpPr/>
      </dsp:nvSpPr>
      <dsp:spPr>
        <a:xfrm>
          <a:off x="5222916" y="1768915"/>
          <a:ext cx="2262610" cy="141413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dirty="0"/>
            <a:t>Single rare genetic variant</a:t>
          </a:r>
        </a:p>
      </dsp:txBody>
      <dsp:txXfrm>
        <a:off x="5264334" y="1810333"/>
        <a:ext cx="2179774" cy="1331295"/>
      </dsp:txXfrm>
    </dsp:sp>
    <dsp:sp modelId="{58A8BCD0-1EDC-4096-9544-7D342022B04B}">
      <dsp:nvSpPr>
        <dsp:cNvPr id="0" name=""/>
        <dsp:cNvSpPr/>
      </dsp:nvSpPr>
      <dsp:spPr>
        <a:xfrm>
          <a:off x="5001901" y="1415382"/>
          <a:ext cx="221014" cy="2828262"/>
        </a:xfrm>
        <a:custGeom>
          <a:avLst/>
          <a:gdLst/>
          <a:ahLst/>
          <a:cxnLst/>
          <a:rect l="0" t="0" r="0" b="0"/>
          <a:pathLst>
            <a:path>
              <a:moveTo>
                <a:pt x="0" y="0"/>
              </a:moveTo>
              <a:lnTo>
                <a:pt x="0" y="2828262"/>
              </a:lnTo>
              <a:lnTo>
                <a:pt x="221014" y="28282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84E905-7C3B-402B-8051-DF326E2AD503}">
      <dsp:nvSpPr>
        <dsp:cNvPr id="0" name=""/>
        <dsp:cNvSpPr/>
      </dsp:nvSpPr>
      <dsp:spPr>
        <a:xfrm>
          <a:off x="5222916" y="3536580"/>
          <a:ext cx="2262610" cy="141413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dirty="0"/>
            <a:t>Focus on protein coding variants</a:t>
          </a:r>
        </a:p>
      </dsp:txBody>
      <dsp:txXfrm>
        <a:off x="5264334" y="3577998"/>
        <a:ext cx="2179774" cy="133129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91BC74-E63A-C04D-8567-AA33CAA9111C}" type="datetimeFigureOut">
              <a:rPr lang="en-GB" smtClean="0"/>
              <a:t>06/11/2019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78826B-518B-FB4B-B580-316D40F85E7D}" type="slidenum">
              <a:rPr lang="en-GB" smtClean="0"/>
              <a:t>‹#›</a:t>
            </a:fld>
            <a:endParaRPr lang="en-GB"/>
          </a:p>
        </p:txBody>
      </p:sp>
    </p:spTree>
    <p:extLst>
      <p:ext uri="{BB962C8B-B14F-4D97-AF65-F5344CB8AC3E}">
        <p14:creationId xmlns:p14="http://schemas.microsoft.com/office/powerpoint/2010/main" val="715268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nature-com.proxy-ub.rug.nl/articles/s41586-018-0175-2#Fig2"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kern="1200" dirty="0">
                <a:solidFill>
                  <a:schemeClr val="tx1"/>
                </a:solidFill>
                <a:effectLst/>
                <a:latin typeface="+mn-lt"/>
                <a:ea typeface="+mn-ea"/>
                <a:cs typeface="+mn-cs"/>
              </a:rPr>
              <a:t>Over the last 13 years, GWAS hits have been identified for numerous complex traits and diseases, and we identify increasingly more still every month.</a:t>
            </a:r>
            <a:r>
              <a:rPr lang="en-US" dirty="0">
                <a:effectLst/>
              </a:rPr>
              <a:t> </a:t>
            </a:r>
            <a:endParaRPr lang="en-GB" dirty="0"/>
          </a:p>
        </p:txBody>
      </p:sp>
      <p:sp>
        <p:nvSpPr>
          <p:cNvPr id="4" name="Slide Number Placeholder 3"/>
          <p:cNvSpPr>
            <a:spLocks noGrp="1"/>
          </p:cNvSpPr>
          <p:nvPr>
            <p:ph type="sldNum" sz="quarter" idx="5"/>
          </p:nvPr>
        </p:nvSpPr>
        <p:spPr/>
        <p:txBody>
          <a:bodyPr/>
          <a:lstStyle/>
          <a:p>
            <a:fld id="{DA9F2DD7-1468-6F41-94A6-CFD86E608780}" type="slidenum">
              <a:rPr lang="en-GB" smtClean="0"/>
              <a:t>2</a:t>
            </a:fld>
            <a:endParaRPr lang="en-GB"/>
          </a:p>
        </p:txBody>
      </p:sp>
    </p:spTree>
    <p:extLst>
      <p:ext uri="{BB962C8B-B14F-4D97-AF65-F5344CB8AC3E}">
        <p14:creationId xmlns:p14="http://schemas.microsoft.com/office/powerpoint/2010/main" val="1892533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For this reason, we set up the </a:t>
            </a:r>
            <a:r>
              <a:rPr lang="en-GB" sz="1200" kern="1200" dirty="0" err="1">
                <a:solidFill>
                  <a:schemeClr val="tx1"/>
                </a:solidFill>
                <a:effectLst/>
                <a:latin typeface="+mn-lt"/>
                <a:ea typeface="+mn-ea"/>
                <a:cs typeface="+mn-cs"/>
              </a:rPr>
              <a:t>eQTLGen</a:t>
            </a:r>
            <a:r>
              <a:rPr lang="en-GB" sz="1200" kern="1200" dirty="0">
                <a:solidFill>
                  <a:schemeClr val="tx1"/>
                </a:solidFill>
                <a:effectLst/>
                <a:latin typeface="+mn-lt"/>
                <a:ea typeface="+mn-ea"/>
                <a:cs typeface="+mn-cs"/>
              </a:rPr>
              <a:t> Consortium, where we use data from almost 32K individuals to identify eQTLs. We tested almost 20K genes that are expressed in blood. The SNPs were imputed to the 1000G reference panel, and we specifically looked at 10K trait-associated variants for the </a:t>
            </a:r>
            <a:r>
              <a:rPr lang="en-GB" sz="1200" i="1" kern="1200" dirty="0">
                <a:solidFill>
                  <a:schemeClr val="tx1"/>
                </a:solidFill>
                <a:effectLst/>
                <a:latin typeface="+mn-lt"/>
                <a:ea typeface="+mn-ea"/>
                <a:cs typeface="+mn-cs"/>
              </a:rPr>
              <a:t>trans</a:t>
            </a:r>
            <a:r>
              <a:rPr lang="en-GB" sz="1200" kern="1200" dirty="0">
                <a:solidFill>
                  <a:schemeClr val="tx1"/>
                </a:solidFill>
                <a:effectLst/>
                <a:latin typeface="+mn-lt"/>
                <a:ea typeface="+mn-ea"/>
                <a:cs typeface="+mn-cs"/>
              </a:rPr>
              <a:t>-eQTL analyses. We integrated microarray and RNA-</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data to achieve the biggest sample size.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A9F2DD7-1468-6F41-94A6-CFD86E608780}" type="slidenum">
              <a:rPr lang="en-GB" smtClean="0"/>
              <a:t>18</a:t>
            </a:fld>
            <a:endParaRPr lang="en-GB"/>
          </a:p>
        </p:txBody>
      </p:sp>
    </p:spTree>
    <p:extLst>
      <p:ext uri="{BB962C8B-B14F-4D97-AF65-F5344CB8AC3E}">
        <p14:creationId xmlns:p14="http://schemas.microsoft.com/office/powerpoint/2010/main" val="2033093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First, I’d like to go through some of the local gene regulation observations. We identified </a:t>
            </a:r>
            <a:r>
              <a:rPr lang="en-GB" sz="1200" i="1" kern="1200" dirty="0">
                <a:solidFill>
                  <a:schemeClr val="tx1"/>
                </a:solidFill>
                <a:effectLst/>
                <a:latin typeface="+mn-lt"/>
                <a:ea typeface="+mn-ea"/>
                <a:cs typeface="+mn-cs"/>
              </a:rPr>
              <a:t>cis</a:t>
            </a:r>
            <a:r>
              <a:rPr lang="en-GB" sz="1200" kern="1200" dirty="0">
                <a:solidFill>
                  <a:schemeClr val="tx1"/>
                </a:solidFill>
                <a:effectLst/>
                <a:latin typeface="+mn-lt"/>
                <a:ea typeface="+mn-ea"/>
                <a:cs typeface="+mn-cs"/>
              </a:rPr>
              <a:t>-eQTLs for almost 17K genes.</a:t>
            </a:r>
            <a:r>
              <a:rPr lang="en-US" dirty="0">
                <a:effectLst/>
              </a:rPr>
              <a:t> </a:t>
            </a:r>
            <a:endParaRPr lang="en-GB" dirty="0"/>
          </a:p>
        </p:txBody>
      </p:sp>
      <p:sp>
        <p:nvSpPr>
          <p:cNvPr id="4" name="Slide Number Placeholder 3"/>
          <p:cNvSpPr>
            <a:spLocks noGrp="1"/>
          </p:cNvSpPr>
          <p:nvPr>
            <p:ph type="sldNum" sz="quarter" idx="5"/>
          </p:nvPr>
        </p:nvSpPr>
        <p:spPr/>
        <p:txBody>
          <a:bodyPr/>
          <a:lstStyle/>
          <a:p>
            <a:fld id="{DA9F2DD7-1468-6F41-94A6-CFD86E608780}" type="slidenum">
              <a:rPr lang="en-GB" smtClean="0"/>
              <a:t>19</a:t>
            </a:fld>
            <a:endParaRPr lang="en-GB"/>
          </a:p>
        </p:txBody>
      </p:sp>
    </p:spTree>
    <p:extLst>
      <p:ext uri="{BB962C8B-B14F-4D97-AF65-F5344CB8AC3E}">
        <p14:creationId xmlns:p14="http://schemas.microsoft.com/office/powerpoint/2010/main" val="3313241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That means that we observe </a:t>
            </a:r>
            <a:r>
              <a:rPr lang="en-GB" sz="1200" i="1" kern="1200" dirty="0">
                <a:solidFill>
                  <a:schemeClr val="tx1"/>
                </a:solidFill>
                <a:effectLst/>
                <a:latin typeface="+mn-lt"/>
                <a:ea typeface="+mn-ea"/>
                <a:cs typeface="+mn-cs"/>
              </a:rPr>
              <a:t>cis</a:t>
            </a:r>
            <a:r>
              <a:rPr lang="en-GB" sz="1200" kern="1200" dirty="0">
                <a:solidFill>
                  <a:schemeClr val="tx1"/>
                </a:solidFill>
                <a:effectLst/>
                <a:latin typeface="+mn-lt"/>
                <a:ea typeface="+mn-ea"/>
                <a:cs typeface="+mn-cs"/>
              </a:rPr>
              <a:t>-eQTLs for the large majority of all genes that are expressed in blood, as you can see in blue in this plot. It is clear that we have reached a plateau with calling eQTLs for highly expressed genes. What’s interesting is that there is also a small proportion of highly expressed genes that has no eQTLs. We hypothesised that these genes must play an important role in cellular function if they cannot be regulated by common variation, and that is supported by the fact that these genes also have a much higher probability of being intolerant to loss-of-function mutations.</a:t>
            </a:r>
            <a:r>
              <a:rPr lang="en-US" dirty="0">
                <a:effectLst/>
              </a:rPr>
              <a:t> </a:t>
            </a:r>
          </a:p>
          <a:p>
            <a:endParaRPr lang="en-US" dirty="0">
              <a:effectLst/>
            </a:endParaRPr>
          </a:p>
          <a:p>
            <a:r>
              <a:rPr lang="en-US" dirty="0" err="1">
                <a:effectLst/>
              </a:rPr>
              <a:t>pLI</a:t>
            </a:r>
            <a:r>
              <a:rPr lang="en-US" dirty="0">
                <a:effectLst/>
              </a:rPr>
              <a:t> genes involved in RNA processing  </a:t>
            </a:r>
          </a:p>
        </p:txBody>
      </p:sp>
      <p:sp>
        <p:nvSpPr>
          <p:cNvPr id="4" name="Slide Number Placeholder 3"/>
          <p:cNvSpPr>
            <a:spLocks noGrp="1"/>
          </p:cNvSpPr>
          <p:nvPr>
            <p:ph type="sldNum" sz="quarter" idx="5"/>
          </p:nvPr>
        </p:nvSpPr>
        <p:spPr/>
        <p:txBody>
          <a:bodyPr/>
          <a:lstStyle/>
          <a:p>
            <a:fld id="{DA9F2DD7-1468-6F41-94A6-CFD86E608780}" type="slidenum">
              <a:rPr lang="en-GB" smtClean="0"/>
              <a:t>20</a:t>
            </a:fld>
            <a:endParaRPr lang="en-GB"/>
          </a:p>
        </p:txBody>
      </p:sp>
    </p:spTree>
    <p:extLst>
      <p:ext uri="{BB962C8B-B14F-4D97-AF65-F5344CB8AC3E}">
        <p14:creationId xmlns:p14="http://schemas.microsoft.com/office/powerpoint/2010/main" val="4207411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Next we wanted to see where the top SNP per gene was located. We used a threshold of 1Mb, but this plot shows that the majority of top </a:t>
            </a:r>
            <a:r>
              <a:rPr lang="en-GB" sz="1200" i="1" kern="1200" dirty="0">
                <a:solidFill>
                  <a:schemeClr val="tx1"/>
                </a:solidFill>
                <a:effectLst/>
                <a:latin typeface="+mn-lt"/>
                <a:ea typeface="+mn-ea"/>
                <a:cs typeface="+mn-cs"/>
              </a:rPr>
              <a:t>cis-</a:t>
            </a:r>
            <a:r>
              <a:rPr lang="en-GB" sz="1200" kern="1200" dirty="0">
                <a:solidFill>
                  <a:schemeClr val="tx1"/>
                </a:solidFill>
                <a:effectLst/>
                <a:latin typeface="+mn-lt"/>
                <a:ea typeface="+mn-ea"/>
                <a:cs typeface="+mn-cs"/>
              </a:rPr>
              <a:t>eQTL SNPs were within or very close to the gene.</a:t>
            </a:r>
            <a:r>
              <a:rPr lang="en-US"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Of course, there were also SNPs that mapped much further away, but we found that this could often be explained by the physical contact between the SNP and gene, as measured by capture Hi-C.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now that we have a sense of the ubiquity and location of these </a:t>
            </a:r>
            <a:r>
              <a:rPr lang="en-GB" sz="1200" i="1" kern="1200" dirty="0">
                <a:solidFill>
                  <a:schemeClr val="tx1"/>
                </a:solidFill>
                <a:effectLst/>
                <a:latin typeface="+mn-lt"/>
                <a:ea typeface="+mn-ea"/>
                <a:cs typeface="+mn-cs"/>
              </a:rPr>
              <a:t>cis</a:t>
            </a:r>
            <a:r>
              <a:rPr lang="en-GB" sz="1200" kern="1200" dirty="0">
                <a:solidFill>
                  <a:schemeClr val="tx1"/>
                </a:solidFill>
                <a:effectLst/>
                <a:latin typeface="+mn-lt"/>
                <a:ea typeface="+mn-ea"/>
                <a:cs typeface="+mn-cs"/>
              </a:rPr>
              <a:t>-eQTLs, we assumed we would be able to ‘annotate’ many well-known GWAS hits, and add some insight there. </a:t>
            </a:r>
          </a:p>
          <a:p>
            <a:endParaRPr lang="en-US" dirty="0"/>
          </a:p>
        </p:txBody>
      </p:sp>
      <p:sp>
        <p:nvSpPr>
          <p:cNvPr id="4" name="Slide Number Placeholder 3"/>
          <p:cNvSpPr>
            <a:spLocks noGrp="1"/>
          </p:cNvSpPr>
          <p:nvPr>
            <p:ph type="sldNum" sz="quarter" idx="5"/>
          </p:nvPr>
        </p:nvSpPr>
        <p:spPr/>
        <p:txBody>
          <a:bodyPr/>
          <a:lstStyle/>
          <a:p>
            <a:fld id="{DA9F2DD7-1468-6F41-94A6-CFD86E608780}" type="slidenum">
              <a:rPr lang="en-GB" smtClean="0"/>
              <a:t>21</a:t>
            </a:fld>
            <a:endParaRPr lang="en-GB"/>
          </a:p>
        </p:txBody>
      </p:sp>
    </p:spTree>
    <p:extLst>
      <p:ext uri="{BB962C8B-B14F-4D97-AF65-F5344CB8AC3E}">
        <p14:creationId xmlns:p14="http://schemas.microsoft.com/office/powerpoint/2010/main" val="1052068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Next we wanted to see where the top SNP per gene was located. We used a threshold of 1Mb, but this plot shows that the majority of top </a:t>
            </a:r>
            <a:r>
              <a:rPr lang="en-GB" sz="1200" i="1" kern="1200" dirty="0">
                <a:solidFill>
                  <a:schemeClr val="tx1"/>
                </a:solidFill>
                <a:effectLst/>
                <a:latin typeface="+mn-lt"/>
                <a:ea typeface="+mn-ea"/>
                <a:cs typeface="+mn-cs"/>
              </a:rPr>
              <a:t>cis-</a:t>
            </a:r>
            <a:r>
              <a:rPr lang="en-GB" sz="1200" kern="1200" dirty="0">
                <a:solidFill>
                  <a:schemeClr val="tx1"/>
                </a:solidFill>
                <a:effectLst/>
                <a:latin typeface="+mn-lt"/>
                <a:ea typeface="+mn-ea"/>
                <a:cs typeface="+mn-cs"/>
              </a:rPr>
              <a:t>eQTL SNPs were within or very close to the gene.</a:t>
            </a:r>
            <a:r>
              <a:rPr lang="en-US"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Of course, there were also SNPs that mapped much further away, but we found that this could often be explained by the physical contact between the SNP and gene, as measured by capture Hi-C.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now that we have a sense of the ubiquity and location of these </a:t>
            </a:r>
            <a:r>
              <a:rPr lang="en-GB" sz="1200" i="1" kern="1200" dirty="0">
                <a:solidFill>
                  <a:schemeClr val="tx1"/>
                </a:solidFill>
                <a:effectLst/>
                <a:latin typeface="+mn-lt"/>
                <a:ea typeface="+mn-ea"/>
                <a:cs typeface="+mn-cs"/>
              </a:rPr>
              <a:t>cis</a:t>
            </a:r>
            <a:r>
              <a:rPr lang="en-GB" sz="1200" kern="1200" dirty="0">
                <a:solidFill>
                  <a:schemeClr val="tx1"/>
                </a:solidFill>
                <a:effectLst/>
                <a:latin typeface="+mn-lt"/>
                <a:ea typeface="+mn-ea"/>
                <a:cs typeface="+mn-cs"/>
              </a:rPr>
              <a:t>-eQTLs, we assumed we would be able to ‘annotate’ many well-known GWAS hits, and add some insight there. </a:t>
            </a:r>
          </a:p>
          <a:p>
            <a:endParaRPr lang="en-US" dirty="0"/>
          </a:p>
        </p:txBody>
      </p:sp>
      <p:sp>
        <p:nvSpPr>
          <p:cNvPr id="4" name="Slide Number Placeholder 3"/>
          <p:cNvSpPr>
            <a:spLocks noGrp="1"/>
          </p:cNvSpPr>
          <p:nvPr>
            <p:ph type="sldNum" sz="quarter" idx="5"/>
          </p:nvPr>
        </p:nvSpPr>
        <p:spPr/>
        <p:txBody>
          <a:bodyPr/>
          <a:lstStyle/>
          <a:p>
            <a:fld id="{DA9F2DD7-1468-6F41-94A6-CFD86E608780}" type="slidenum">
              <a:rPr lang="en-GB" smtClean="0"/>
              <a:t>22</a:t>
            </a:fld>
            <a:endParaRPr lang="en-GB"/>
          </a:p>
        </p:txBody>
      </p:sp>
    </p:spTree>
    <p:extLst>
      <p:ext uri="{BB962C8B-B14F-4D97-AF65-F5344CB8AC3E}">
        <p14:creationId xmlns:p14="http://schemas.microsoft.com/office/powerpoint/2010/main" val="3804732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way weaker secondary effects can be found</a:t>
            </a:r>
          </a:p>
          <a:p>
            <a:r>
              <a:rPr lang="en-US" dirty="0"/>
              <a:t>We repeat</a:t>
            </a:r>
          </a:p>
        </p:txBody>
      </p:sp>
      <p:sp>
        <p:nvSpPr>
          <p:cNvPr id="4" name="Slide Number Placeholder 3"/>
          <p:cNvSpPr>
            <a:spLocks noGrp="1"/>
          </p:cNvSpPr>
          <p:nvPr>
            <p:ph type="sldNum" sz="quarter" idx="10"/>
          </p:nvPr>
        </p:nvSpPr>
        <p:spPr/>
        <p:txBody>
          <a:bodyPr/>
          <a:lstStyle/>
          <a:p>
            <a:fld id="{8EFF0D35-036F-415D-AE48-A906E83CD25F}" type="slidenum">
              <a:rPr lang="en-US" smtClean="0"/>
              <a:t>23</a:t>
            </a:fld>
            <a:endParaRPr lang="en-US"/>
          </a:p>
        </p:txBody>
      </p:sp>
    </p:spTree>
    <p:extLst>
      <p:ext uri="{BB962C8B-B14F-4D97-AF65-F5344CB8AC3E}">
        <p14:creationId xmlns:p14="http://schemas.microsoft.com/office/powerpoint/2010/main" val="4239263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think that trans-eQTLs could be more useful, because they reflect the downstream consequences of these genetic variants. </a:t>
            </a:r>
            <a:r>
              <a:rPr lang="en-GB" sz="1200" kern="1200" dirty="0">
                <a:solidFill>
                  <a:schemeClr val="tx1"/>
                </a:solidFill>
                <a:effectLst/>
                <a:latin typeface="+mn-lt"/>
                <a:ea typeface="+mn-ea"/>
                <a:cs typeface="+mn-cs"/>
              </a:rPr>
              <a:t>As expected, because of the smaller effect sizes, we observed </a:t>
            </a:r>
            <a:r>
              <a:rPr lang="en-GB" sz="1200" i="1" kern="1200" dirty="0">
                <a:solidFill>
                  <a:schemeClr val="tx1"/>
                </a:solidFill>
                <a:effectLst/>
                <a:latin typeface="+mn-lt"/>
                <a:ea typeface="+mn-ea"/>
                <a:cs typeface="+mn-cs"/>
              </a:rPr>
              <a:t>trans</a:t>
            </a:r>
            <a:r>
              <a:rPr lang="en-GB" sz="1200" kern="1200" dirty="0">
                <a:solidFill>
                  <a:schemeClr val="tx1"/>
                </a:solidFill>
                <a:effectLst/>
                <a:latin typeface="+mn-lt"/>
                <a:ea typeface="+mn-ea"/>
                <a:cs typeface="+mn-cs"/>
              </a:rPr>
              <a:t>-eQTLs on a smaller number of genes, some 6,000.</a:t>
            </a:r>
            <a:r>
              <a:rPr lang="en-US" dirty="0">
                <a:effectLst/>
              </a:rPr>
              <a:t> </a:t>
            </a:r>
            <a:endParaRPr lang="en-GB" dirty="0"/>
          </a:p>
        </p:txBody>
      </p:sp>
      <p:sp>
        <p:nvSpPr>
          <p:cNvPr id="4" name="Slide Number Placeholder 3"/>
          <p:cNvSpPr>
            <a:spLocks noGrp="1"/>
          </p:cNvSpPr>
          <p:nvPr>
            <p:ph type="sldNum" sz="quarter" idx="5"/>
          </p:nvPr>
        </p:nvSpPr>
        <p:spPr/>
        <p:txBody>
          <a:bodyPr/>
          <a:lstStyle/>
          <a:p>
            <a:fld id="{DA9F2DD7-1468-6F41-94A6-CFD86E608780}" type="slidenum">
              <a:rPr lang="en-GB" smtClean="0"/>
              <a:t>25</a:t>
            </a:fld>
            <a:endParaRPr lang="en-GB"/>
          </a:p>
        </p:txBody>
      </p:sp>
    </p:spTree>
    <p:extLst>
      <p:ext uri="{BB962C8B-B14F-4D97-AF65-F5344CB8AC3E}">
        <p14:creationId xmlns:p14="http://schemas.microsoft.com/office/powerpoint/2010/main" val="2329735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can also tell that we have not nearly reached the plateau that we saw for </a:t>
            </a:r>
            <a:r>
              <a:rPr lang="en-GB" sz="1200" i="1" kern="1200" dirty="0">
                <a:solidFill>
                  <a:schemeClr val="tx1"/>
                </a:solidFill>
                <a:effectLst/>
                <a:latin typeface="+mn-lt"/>
                <a:ea typeface="+mn-ea"/>
                <a:cs typeface="+mn-cs"/>
              </a:rPr>
              <a:t>cis</a:t>
            </a:r>
            <a:r>
              <a:rPr lang="en-GB" sz="1200" kern="1200" dirty="0">
                <a:solidFill>
                  <a:schemeClr val="tx1"/>
                </a:solidFill>
                <a:effectLst/>
                <a:latin typeface="+mn-lt"/>
                <a:ea typeface="+mn-ea"/>
                <a:cs typeface="+mn-cs"/>
              </a:rPr>
              <a:t>-eQTLs. More highly expressed genes are more likely to be a </a:t>
            </a:r>
            <a:r>
              <a:rPr lang="en-GB" sz="1200" i="1" kern="1200" dirty="0">
                <a:solidFill>
                  <a:schemeClr val="tx1"/>
                </a:solidFill>
                <a:effectLst/>
                <a:latin typeface="+mn-lt"/>
                <a:ea typeface="+mn-ea"/>
                <a:cs typeface="+mn-cs"/>
              </a:rPr>
              <a:t>trans</a:t>
            </a:r>
            <a:r>
              <a:rPr lang="en-GB" sz="1200" kern="1200" dirty="0">
                <a:solidFill>
                  <a:schemeClr val="tx1"/>
                </a:solidFill>
                <a:effectLst/>
                <a:latin typeface="+mn-lt"/>
                <a:ea typeface="+mn-ea"/>
                <a:cs typeface="+mn-cs"/>
              </a:rPr>
              <a:t>-eQTL, and the detection still depends on that. So we were quite surprised that the same pattern for ‘eQTL intolerant’ genes can be seen here.</a:t>
            </a:r>
          </a:p>
        </p:txBody>
      </p:sp>
      <p:sp>
        <p:nvSpPr>
          <p:cNvPr id="4" name="Slide Number Placeholder 3"/>
          <p:cNvSpPr>
            <a:spLocks noGrp="1"/>
          </p:cNvSpPr>
          <p:nvPr>
            <p:ph type="sldNum" sz="quarter" idx="5"/>
          </p:nvPr>
        </p:nvSpPr>
        <p:spPr/>
        <p:txBody>
          <a:bodyPr/>
          <a:lstStyle/>
          <a:p>
            <a:fld id="{DA9F2DD7-1468-6F41-94A6-CFD86E608780}" type="slidenum">
              <a:rPr lang="en-GB" smtClean="0"/>
              <a:t>26</a:t>
            </a:fld>
            <a:endParaRPr lang="en-GB"/>
          </a:p>
        </p:txBody>
      </p:sp>
    </p:spTree>
    <p:extLst>
      <p:ext uri="{BB962C8B-B14F-4D97-AF65-F5344CB8AC3E}">
        <p14:creationId xmlns:p14="http://schemas.microsoft.com/office/powerpoint/2010/main" val="1927391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Of course the next question that people always ask is how these </a:t>
            </a:r>
            <a:r>
              <a:rPr lang="en-GB" sz="1200" i="1" kern="1200" dirty="0">
                <a:solidFill>
                  <a:schemeClr val="tx1"/>
                </a:solidFill>
                <a:effectLst/>
                <a:latin typeface="+mn-lt"/>
                <a:ea typeface="+mn-ea"/>
                <a:cs typeface="+mn-cs"/>
              </a:rPr>
              <a:t>trans</a:t>
            </a:r>
            <a:r>
              <a:rPr lang="en-GB" sz="1200" kern="1200" dirty="0">
                <a:solidFill>
                  <a:schemeClr val="tx1"/>
                </a:solidFill>
                <a:effectLst/>
                <a:latin typeface="+mn-lt"/>
                <a:ea typeface="+mn-ea"/>
                <a:cs typeface="+mn-cs"/>
              </a:rPr>
              <a:t>-eQTLs come about. What are the mechanisms that could cause these associations to arise? We’ve tested a number of mechanisms, ranging from transcription factor binding to protein-protein interactions and physical proximity. We estimated that we can explain the mechanism for a maximum of 17% of all </a:t>
            </a:r>
            <a:r>
              <a:rPr lang="en-GB" sz="1200" i="1" kern="1200" dirty="0">
                <a:solidFill>
                  <a:schemeClr val="tx1"/>
                </a:solidFill>
                <a:effectLst/>
                <a:latin typeface="+mn-lt"/>
                <a:ea typeface="+mn-ea"/>
                <a:cs typeface="+mn-cs"/>
              </a:rPr>
              <a:t>trans</a:t>
            </a:r>
            <a:r>
              <a:rPr lang="en-GB" sz="1200" kern="1200" dirty="0">
                <a:solidFill>
                  <a:schemeClr val="tx1"/>
                </a:solidFill>
                <a:effectLst/>
                <a:latin typeface="+mn-lt"/>
                <a:ea typeface="+mn-ea"/>
                <a:cs typeface="+mn-cs"/>
              </a:rPr>
              <a:t>-eQTLs. That’s a good start, but we wonder what else could there be going on? If you have any ideas, please bring them up in the discussion. Despite not knowing the mechanisms for a large number of </a:t>
            </a:r>
            <a:r>
              <a:rPr lang="en-GB" sz="1200" i="1" kern="1200" dirty="0">
                <a:solidFill>
                  <a:schemeClr val="tx1"/>
                </a:solidFill>
                <a:effectLst/>
                <a:latin typeface="+mn-lt"/>
                <a:ea typeface="+mn-ea"/>
                <a:cs typeface="+mn-cs"/>
              </a:rPr>
              <a:t>trans</a:t>
            </a:r>
            <a:r>
              <a:rPr lang="en-GB" sz="1200" kern="1200" dirty="0">
                <a:solidFill>
                  <a:schemeClr val="tx1"/>
                </a:solidFill>
                <a:effectLst/>
                <a:latin typeface="+mn-lt"/>
                <a:ea typeface="+mn-ea"/>
                <a:cs typeface="+mn-cs"/>
              </a:rPr>
              <a:t>-eQTLs, sometimes we can </a:t>
            </a:r>
            <a:r>
              <a:rPr lang="en-US" sz="1200" kern="1200" dirty="0">
                <a:solidFill>
                  <a:schemeClr val="tx1"/>
                </a:solidFill>
                <a:effectLst/>
                <a:latin typeface="+mn-lt"/>
                <a:ea typeface="+mn-ea"/>
                <a:cs typeface="+mn-cs"/>
              </a:rPr>
              <a:t>﻿combine cis- and trans-eQTL effects to pinpoint the genes acting as drivers of trans- eQTL effects.</a:t>
            </a:r>
          </a:p>
        </p:txBody>
      </p:sp>
      <p:sp>
        <p:nvSpPr>
          <p:cNvPr id="4" name="Slide Number Placeholder 3"/>
          <p:cNvSpPr>
            <a:spLocks noGrp="1"/>
          </p:cNvSpPr>
          <p:nvPr>
            <p:ph type="sldNum" sz="quarter" idx="5"/>
          </p:nvPr>
        </p:nvSpPr>
        <p:spPr/>
        <p:txBody>
          <a:bodyPr/>
          <a:lstStyle/>
          <a:p>
            <a:fld id="{DA9F2DD7-1468-6F41-94A6-CFD86E608780}" type="slidenum">
              <a:rPr lang="en-GB" smtClean="0"/>
              <a:t>27</a:t>
            </a:fld>
            <a:endParaRPr lang="en-GB"/>
          </a:p>
        </p:txBody>
      </p:sp>
    </p:spTree>
    <p:extLst>
      <p:ext uri="{BB962C8B-B14F-4D97-AF65-F5344CB8AC3E}">
        <p14:creationId xmlns:p14="http://schemas.microsoft.com/office/powerpoint/2010/main" val="3772671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200" kern="1200" dirty="0">
                <a:solidFill>
                  <a:schemeClr val="tx1"/>
                </a:solidFill>
                <a:effectLst/>
                <a:latin typeface="+mn-lt"/>
                <a:ea typeface="+mn-ea"/>
                <a:cs typeface="+mn-cs"/>
              </a:rPr>
              <a:t>For example, an</a:t>
            </a:r>
            <a:r>
              <a:rPr lang="en-US" sz="1200" kern="1200" dirty="0">
                <a:solidFill>
                  <a:schemeClr val="tx1"/>
                </a:solidFill>
                <a:effectLst/>
                <a:latin typeface="+mn-lt"/>
                <a:ea typeface="+mn-ea"/>
                <a:cs typeface="+mn-cs"/>
              </a:rPr>
              <a:t> a</a:t>
            </a:r>
            <a:r>
              <a:rPr lang="en-GB" dirty="0" err="1"/>
              <a:t>ge</a:t>
            </a:r>
            <a:r>
              <a:rPr lang="en-GB" dirty="0"/>
              <a:t> of menarche SNP has an effect on three </a:t>
            </a:r>
            <a:r>
              <a:rPr lang="en-GB" i="1" dirty="0"/>
              <a:t>cis</a:t>
            </a:r>
            <a:r>
              <a:rPr lang="en-GB" dirty="0"/>
              <a:t> genes and many </a:t>
            </a:r>
            <a:r>
              <a:rPr lang="en-GB" i="1" dirty="0"/>
              <a:t>trans </a:t>
            </a:r>
            <a:r>
              <a:rPr lang="en-GB" i="0" dirty="0"/>
              <a:t>genes. One of the three local genes, ZNF131, is known to affect gene expression of other genes. In a knock-down experiment, downregulation of ZNF131 resulted in downregulation of four genes that we can all find back in the same direction in our trans-eQTL results. This example illustrates that looking at downstream observations can actually help us better understand what genes are important locally.</a:t>
            </a:r>
          </a:p>
          <a:p>
            <a:pPr marL="0" indent="0">
              <a:buFontTx/>
              <a:buNone/>
            </a:pPr>
            <a:r>
              <a:rPr lang="en-US" i="0" dirty="0"/>
              <a:t>﻿ZNF131 has been hypothesized to inhibit estrogen signaling, which may explain how the SNP in this locus contributes to altering the age of menarche. But ideally, we’d want to know how many GWAS traits can be better interpreted using </a:t>
            </a:r>
            <a:r>
              <a:rPr lang="en-US" i="1" dirty="0"/>
              <a:t>trans</a:t>
            </a:r>
            <a:r>
              <a:rPr lang="en-US" i="0" dirty="0"/>
              <a:t>-eQTLs.</a:t>
            </a:r>
            <a:endParaRPr lang="en-GB" i="0" dirty="0"/>
          </a:p>
        </p:txBody>
      </p:sp>
      <p:sp>
        <p:nvSpPr>
          <p:cNvPr id="4" name="Slide Number Placeholder 3"/>
          <p:cNvSpPr>
            <a:spLocks noGrp="1"/>
          </p:cNvSpPr>
          <p:nvPr>
            <p:ph type="sldNum" sz="quarter" idx="5"/>
          </p:nvPr>
        </p:nvSpPr>
        <p:spPr/>
        <p:txBody>
          <a:bodyPr/>
          <a:lstStyle/>
          <a:p>
            <a:fld id="{DA9F2DD7-1468-6F41-94A6-CFD86E608780}" type="slidenum">
              <a:rPr lang="en-GB" smtClean="0"/>
              <a:t>28</a:t>
            </a:fld>
            <a:endParaRPr lang="en-GB"/>
          </a:p>
        </p:txBody>
      </p:sp>
    </p:spTree>
    <p:extLst>
      <p:ext uri="{BB962C8B-B14F-4D97-AF65-F5344CB8AC3E}">
        <p14:creationId xmlns:p14="http://schemas.microsoft.com/office/powerpoint/2010/main" val="3830525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FF0D35-036F-415D-AE48-A906E83CD25F}" type="slidenum">
              <a:rPr lang="en-US" smtClean="0"/>
              <a:t>4</a:t>
            </a:fld>
            <a:endParaRPr lang="en-US"/>
          </a:p>
        </p:txBody>
      </p:sp>
    </p:spTree>
    <p:extLst>
      <p:ext uri="{BB962C8B-B14F-4D97-AF65-F5344CB8AC3E}">
        <p14:creationId xmlns:p14="http://schemas.microsoft.com/office/powerpoint/2010/main" val="4115620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For example, these SNPs are all well-characterised SLE variants grouped by genomic location.</a:t>
            </a:r>
            <a:r>
              <a:rPr lang="en-US" dirty="0">
                <a:effectLst/>
              </a:rPr>
              <a:t> </a:t>
            </a:r>
            <a:endParaRPr lang="en-US" i="0" dirty="0"/>
          </a:p>
          <a:p>
            <a:endParaRPr lang="en-GB" dirty="0"/>
          </a:p>
        </p:txBody>
      </p:sp>
      <p:sp>
        <p:nvSpPr>
          <p:cNvPr id="4" name="Slide Number Placeholder 3"/>
          <p:cNvSpPr>
            <a:spLocks noGrp="1"/>
          </p:cNvSpPr>
          <p:nvPr>
            <p:ph type="sldNum" sz="quarter" idx="5"/>
          </p:nvPr>
        </p:nvSpPr>
        <p:spPr/>
        <p:txBody>
          <a:bodyPr/>
          <a:lstStyle/>
          <a:p>
            <a:fld id="{DA9F2DD7-1468-6F41-94A6-CFD86E608780}" type="slidenum">
              <a:rPr lang="en-GB" smtClean="0"/>
              <a:t>34</a:t>
            </a:fld>
            <a:endParaRPr lang="en-GB"/>
          </a:p>
        </p:txBody>
      </p:sp>
    </p:spTree>
    <p:extLst>
      <p:ext uri="{BB962C8B-B14F-4D97-AF65-F5344CB8AC3E}">
        <p14:creationId xmlns:p14="http://schemas.microsoft.com/office/powerpoint/2010/main" val="4102051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And if we look at the trans-eQTL results, we see that </a:t>
            </a:r>
            <a:r>
              <a:rPr lang="en-US" dirty="0"/>
              <a:t>SLE risk loci converge on a set of key genes that are all part of the interferon response</a:t>
            </a:r>
          </a:p>
          <a:p>
            <a:endParaRPr lang="en-US" dirty="0"/>
          </a:p>
          <a:p>
            <a:r>
              <a:rPr lang="en-US" i="0" dirty="0"/>
              <a:t>Increased interferon signaling is a well-known hallmark for lupus patients, and the genes involved are highly co-expressed</a:t>
            </a:r>
            <a:endParaRPr lang="en-US" dirty="0"/>
          </a:p>
          <a:p>
            <a:endParaRPr lang="en-US" dirty="0"/>
          </a:p>
          <a:p>
            <a:r>
              <a:rPr lang="en-US" dirty="0"/>
              <a:t>Next question: can we identify other converging signals while taking direction of effect into account. If we combine genetic information from across the genome, we should be able to identify more of these kinds of key driver genes.</a:t>
            </a:r>
            <a:endParaRPr lang="en-US" i="0" dirty="0"/>
          </a:p>
          <a:p>
            <a:endParaRPr lang="en-US" i="0" dirty="0"/>
          </a:p>
          <a:p>
            <a:endParaRPr lang="en-GB" dirty="0"/>
          </a:p>
        </p:txBody>
      </p:sp>
      <p:sp>
        <p:nvSpPr>
          <p:cNvPr id="4" name="Slide Number Placeholder 3"/>
          <p:cNvSpPr>
            <a:spLocks noGrp="1"/>
          </p:cNvSpPr>
          <p:nvPr>
            <p:ph type="sldNum" sz="quarter" idx="5"/>
          </p:nvPr>
        </p:nvSpPr>
        <p:spPr/>
        <p:txBody>
          <a:bodyPr/>
          <a:lstStyle/>
          <a:p>
            <a:fld id="{DA9F2DD7-1468-6F41-94A6-CFD86E608780}" type="slidenum">
              <a:rPr lang="en-GB" smtClean="0"/>
              <a:t>35</a:t>
            </a:fld>
            <a:endParaRPr lang="en-GB"/>
          </a:p>
        </p:txBody>
      </p:sp>
    </p:spTree>
    <p:extLst>
      <p:ext uri="{BB962C8B-B14F-4D97-AF65-F5344CB8AC3E}">
        <p14:creationId xmlns:p14="http://schemas.microsoft.com/office/powerpoint/2010/main" val="1008555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Within </a:t>
            </a:r>
            <a:r>
              <a:rPr lang="en-GB" dirty="0" err="1"/>
              <a:t>eQTLGen</a:t>
            </a:r>
            <a:r>
              <a:rPr lang="en-GB" dirty="0"/>
              <a:t> we have assessed the association between combined genetic risk and gene expression. </a:t>
            </a:r>
          </a:p>
          <a:p>
            <a:r>
              <a:rPr lang="en-GB" dirty="0"/>
              <a:t>We call this association eQTS - for expression quantitative trait score.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calculated polygenic scores using the number and effect sizes of previously identified variants for 1263 traits for not only genome wide but also less significant loci and identified effects of polygenic scores on over 2.5k genes.</a:t>
            </a:r>
          </a:p>
        </p:txBody>
      </p:sp>
      <p:sp>
        <p:nvSpPr>
          <p:cNvPr id="4" name="Slide Number Placeholder 3"/>
          <p:cNvSpPr>
            <a:spLocks noGrp="1"/>
          </p:cNvSpPr>
          <p:nvPr>
            <p:ph type="sldNum" sz="quarter" idx="5"/>
          </p:nvPr>
        </p:nvSpPr>
        <p:spPr/>
        <p:txBody>
          <a:bodyPr/>
          <a:lstStyle/>
          <a:p>
            <a:fld id="{DA9F2DD7-1468-6F41-94A6-CFD86E608780}" type="slidenum">
              <a:rPr lang="en-GB" smtClean="0"/>
              <a:t>36</a:t>
            </a:fld>
            <a:endParaRPr lang="en-GB"/>
          </a:p>
        </p:txBody>
      </p:sp>
    </p:spTree>
    <p:extLst>
      <p:ext uri="{BB962C8B-B14F-4D97-AF65-F5344CB8AC3E}">
        <p14:creationId xmlns:p14="http://schemas.microsoft.com/office/powerpoint/2010/main" val="2320126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recap what a polygenic score is with an example</a:t>
            </a:r>
          </a:p>
          <a:p>
            <a:endParaRPr lang="en-GB" dirty="0"/>
          </a:p>
          <a:p>
            <a:r>
              <a:rPr lang="en-GB" dirty="0"/>
              <a:t>We calculated these scores using the number and effect sizes of previously identified variants for 1263 traits for not only genome wide but also less significant loci</a:t>
            </a:r>
          </a:p>
          <a:p>
            <a:endParaRPr lang="en-GB" dirty="0"/>
          </a:p>
        </p:txBody>
      </p:sp>
      <p:sp>
        <p:nvSpPr>
          <p:cNvPr id="4" name="Slide Number Placeholder 3"/>
          <p:cNvSpPr>
            <a:spLocks noGrp="1"/>
          </p:cNvSpPr>
          <p:nvPr>
            <p:ph type="sldNum" sz="quarter" idx="5"/>
          </p:nvPr>
        </p:nvSpPr>
        <p:spPr/>
        <p:txBody>
          <a:bodyPr/>
          <a:lstStyle/>
          <a:p>
            <a:fld id="{DA9F2DD7-1468-6F41-94A6-CFD86E608780}" type="slidenum">
              <a:rPr lang="en-GB" smtClean="0"/>
              <a:t>37</a:t>
            </a:fld>
            <a:endParaRPr lang="en-GB"/>
          </a:p>
        </p:txBody>
      </p:sp>
    </p:spTree>
    <p:extLst>
      <p:ext uri="{BB962C8B-B14F-4D97-AF65-F5344CB8AC3E}">
        <p14:creationId xmlns:p14="http://schemas.microsoft.com/office/powerpoint/2010/main" val="337303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One very striking finding is that eQTS associations can identify pathways involved in monogenic disease.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calculated the polygenic score for the metabolite serine, where a </a:t>
            </a:r>
            <a:r>
              <a:rPr lang="en-US" sz="1200" b="0" i="0" u="none" strike="noStrike" kern="1200" dirty="0">
                <a:solidFill>
                  <a:schemeClr val="tx1"/>
                </a:solidFill>
                <a:effectLst/>
                <a:latin typeface="+mn-lt"/>
                <a:ea typeface="+mn-ea"/>
                <a:cs typeface="+mn-cs"/>
              </a:rPr>
              <a:t>high score means that you are genetically more likely to have high levels of circulating serine in your blood. We</a:t>
            </a:r>
            <a:r>
              <a:rPr lang="en-GB" dirty="0"/>
              <a:t> investigated in the eQTS analysis if the serine score associated to any gene expression levels, and it did, among others to PSAT.  And that's interesting, because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DA9F2DD7-1468-6F41-94A6-CFD86E608780}" type="slidenum">
              <a:rPr lang="en-GB" smtClean="0"/>
              <a:t>38</a:t>
            </a:fld>
            <a:endParaRPr lang="en-GB"/>
          </a:p>
        </p:txBody>
      </p:sp>
    </p:spTree>
    <p:extLst>
      <p:ext uri="{BB962C8B-B14F-4D97-AF65-F5344CB8AC3E}">
        <p14:creationId xmlns:p14="http://schemas.microsoft.com/office/powerpoint/2010/main" val="370109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 look at the serine biosynthesis pathway, you can see that both PSAT and 3-PGDH are key enzymes in the pathway.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These two genes are also known Mendelian disease genes causing </a:t>
            </a:r>
            <a:r>
              <a:rPr lang="en-US" sz="1200" b="0" i="0" u="none" strike="noStrike" kern="1200" dirty="0">
                <a:solidFill>
                  <a:schemeClr val="tx1"/>
                </a:solidFill>
                <a:effectLst/>
                <a:latin typeface="+mn-lt"/>
                <a:ea typeface="+mn-ea"/>
                <a:cs typeface="+mn-cs"/>
              </a:rPr>
              <a:t>neurological conditions if mutated.</a:t>
            </a:r>
          </a:p>
          <a:p>
            <a:r>
              <a:rPr lang="en-GB" dirty="0"/>
              <a:t>We identified strong eQTS effects between the polygenic score of serine and other downstream metabolites, and the two key enzymes upstream in the serine pathway.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example shows that eQTS can identify genes in well-defined pathways, known to be disrupted in monogenic disease, but apparently also regulated through common variation.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Neu-</a:t>
            </a:r>
            <a:r>
              <a:rPr lang="en-US" sz="1200" b="0" i="0" u="none" strike="noStrike" kern="1200" dirty="0" err="1">
                <a:solidFill>
                  <a:schemeClr val="tx1"/>
                </a:solidFill>
                <a:effectLst/>
                <a:latin typeface="+mn-lt"/>
                <a:ea typeface="+mn-ea"/>
                <a:cs typeface="+mn-cs"/>
              </a:rPr>
              <a:t>Laxova</a:t>
            </a:r>
            <a:r>
              <a:rPr lang="en-US" sz="1200" b="0" i="0" u="none" strike="noStrike" kern="1200" dirty="0">
                <a:solidFill>
                  <a:schemeClr val="tx1"/>
                </a:solidFill>
                <a:effectLst/>
                <a:latin typeface="+mn-lt"/>
                <a:ea typeface="+mn-ea"/>
                <a:cs typeface="+mn-cs"/>
              </a:rPr>
              <a:t> and phosphoserine aminotransferase deficiency</a:t>
            </a:r>
          </a:p>
          <a:p>
            <a:endParaRPr lang="en-GB" dirty="0"/>
          </a:p>
        </p:txBody>
      </p:sp>
      <p:sp>
        <p:nvSpPr>
          <p:cNvPr id="4" name="Slide Number Placeholder 3"/>
          <p:cNvSpPr>
            <a:spLocks noGrp="1"/>
          </p:cNvSpPr>
          <p:nvPr>
            <p:ph type="sldNum" sz="quarter" idx="5"/>
          </p:nvPr>
        </p:nvSpPr>
        <p:spPr/>
        <p:txBody>
          <a:bodyPr/>
          <a:lstStyle/>
          <a:p>
            <a:fld id="{DA9F2DD7-1468-6F41-94A6-CFD86E608780}" type="slidenum">
              <a:rPr lang="en-GB" smtClean="0"/>
              <a:t>39</a:t>
            </a:fld>
            <a:endParaRPr lang="en-GB"/>
          </a:p>
        </p:txBody>
      </p:sp>
    </p:spTree>
    <p:extLst>
      <p:ext uri="{BB962C8B-B14F-4D97-AF65-F5344CB8AC3E}">
        <p14:creationId xmlns:p14="http://schemas.microsoft.com/office/powerpoint/2010/main" val="533097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another example, we calculated the PGS for HDL cholesterol, and found that 42% of the eQTS genes were previously associated with lipid metabolism.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Specifically, we identified the upregulation of </a:t>
            </a:r>
            <a:r>
              <a:rPr lang="en-US" sz="1200" b="0" i="1" u="none" strike="noStrike" kern="1200" dirty="0">
                <a:solidFill>
                  <a:schemeClr val="tx1"/>
                </a:solidFill>
                <a:effectLst/>
                <a:latin typeface="+mn-lt"/>
                <a:ea typeface="+mn-ea"/>
                <a:cs typeface="+mn-cs"/>
              </a:rPr>
              <a:t>ABCA1</a:t>
            </a:r>
            <a:r>
              <a:rPr lang="en-US" sz="1200" b="0" i="0" u="none" strike="noStrike"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rPr>
              <a:t>ABCG1 (</a:t>
            </a:r>
            <a:r>
              <a:rPr lang="en-US" sz="1200" b="0" i="0" u="none" strike="noStrike" kern="1200" dirty="0">
                <a:solidFill>
                  <a:schemeClr val="tx1"/>
                </a:solidFill>
                <a:effectLst/>
                <a:latin typeface="+mn-lt"/>
                <a:ea typeface="+mn-ea"/>
                <a:cs typeface="+mn-cs"/>
              </a:rPr>
              <a:t>ATP-binding cassette transporters), genes that mediate the efflux of cholesterol from macrophage foam cells. These genes also participate in HDL formation</a:t>
            </a:r>
            <a:r>
              <a:rPr lang="en-GB" sz="1200" b="0" i="0" u="none" strike="noStrike" kern="1200" dirty="0">
                <a:solidFill>
                  <a:schemeClr val="tx1"/>
                </a:solidFill>
                <a:effectLst/>
                <a:latin typeface="+mn-lt"/>
                <a:ea typeface="+mn-ea"/>
                <a:cs typeface="+mn-cs"/>
              </a:rPr>
              <a:t>.</a:t>
            </a:r>
            <a:endParaRPr lang="en-GB" dirty="0"/>
          </a:p>
          <a:p>
            <a:r>
              <a:rPr lang="en-GB" i="0" dirty="0"/>
              <a:t>Another eQTS gene is </a:t>
            </a:r>
            <a:r>
              <a:rPr lang="en-GB" i="1" dirty="0"/>
              <a:t>SREBF2, </a:t>
            </a:r>
            <a:r>
              <a:rPr lang="en-GB" i="0" dirty="0"/>
              <a:t>a TF that upregulates LDLR. LDLR, another eQTS gene, is </a:t>
            </a:r>
            <a:r>
              <a:rPr lang="en-GB" dirty="0"/>
              <a:t>a receptor that takes up HDL.</a:t>
            </a:r>
          </a:p>
          <a:p>
            <a:r>
              <a:rPr lang="en-GB" dirty="0"/>
              <a:t>This example shows that eQTS analysis identifies the genes we expect to play a central role in the phenotype of interest.</a:t>
            </a:r>
          </a:p>
        </p:txBody>
      </p:sp>
      <p:sp>
        <p:nvSpPr>
          <p:cNvPr id="4" name="Slide Number Placeholder 3"/>
          <p:cNvSpPr>
            <a:spLocks noGrp="1"/>
          </p:cNvSpPr>
          <p:nvPr>
            <p:ph type="sldNum" sz="quarter" idx="5"/>
          </p:nvPr>
        </p:nvSpPr>
        <p:spPr/>
        <p:txBody>
          <a:bodyPr/>
          <a:lstStyle/>
          <a:p>
            <a:fld id="{DA9F2DD7-1468-6F41-94A6-CFD86E608780}" type="slidenum">
              <a:rPr lang="en-GB" smtClean="0"/>
              <a:t>40</a:t>
            </a:fld>
            <a:endParaRPr lang="en-GB"/>
          </a:p>
        </p:txBody>
      </p:sp>
    </p:spTree>
    <p:extLst>
      <p:ext uri="{BB962C8B-B14F-4D97-AF65-F5344CB8AC3E}">
        <p14:creationId xmlns:p14="http://schemas.microsoft.com/office/powerpoint/2010/main" val="41918501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Last, we investigated some immune diseases, to see if there were any disease-specific signatures we could pick up</a:t>
            </a:r>
          </a:p>
          <a:p>
            <a:r>
              <a:rPr lang="en-US" sz="1200" b="0" i="0" u="none" strike="noStrike" kern="1200" dirty="0">
                <a:solidFill>
                  <a:schemeClr val="tx1"/>
                </a:solidFill>
                <a:effectLst/>
                <a:latin typeface="+mn-lt"/>
                <a:ea typeface="+mn-ea"/>
                <a:cs typeface="+mn-cs"/>
              </a:rPr>
              <a:t>Here, we are looking at Celiac Disease eQTS results in single cell </a:t>
            </a:r>
            <a:r>
              <a:rPr lang="en-US" sz="1200" b="0" i="0" u="none" strike="noStrike" kern="1200" dirty="0" err="1">
                <a:solidFill>
                  <a:schemeClr val="tx1"/>
                </a:solidFill>
                <a:effectLst/>
                <a:latin typeface="+mn-lt"/>
                <a:ea typeface="+mn-ea"/>
                <a:cs typeface="+mn-cs"/>
              </a:rPr>
              <a:t>RNAseq</a:t>
            </a:r>
            <a:r>
              <a:rPr lang="en-US" sz="1200" b="0" i="0" u="none" strike="noStrike" kern="1200" dirty="0">
                <a:solidFill>
                  <a:schemeClr val="tx1"/>
                </a:solidFill>
                <a:effectLst/>
                <a:latin typeface="+mn-lt"/>
                <a:ea typeface="+mn-ea"/>
                <a:cs typeface="+mn-cs"/>
              </a:rPr>
              <a:t> data</a:t>
            </a:r>
          </a:p>
          <a:p>
            <a:r>
              <a:rPr lang="en-US" sz="1200" b="0" i="0" u="none" strike="noStrike" kern="1200" dirty="0">
                <a:solidFill>
                  <a:schemeClr val="tx1"/>
                </a:solidFill>
                <a:effectLst/>
                <a:latin typeface="+mn-lt"/>
                <a:ea typeface="+mn-ea"/>
                <a:cs typeface="+mn-cs"/>
              </a:rPr>
              <a:t>Each island is a cell type, and each dot is a single cell.</a:t>
            </a:r>
          </a:p>
          <a:p>
            <a:r>
              <a:rPr lang="en-US" sz="1200" b="0" i="0" u="none" strike="noStrike" kern="1200" dirty="0">
                <a:solidFill>
                  <a:schemeClr val="tx1"/>
                </a:solidFill>
                <a:effectLst/>
                <a:latin typeface="+mn-lt"/>
                <a:ea typeface="+mn-ea"/>
                <a:cs typeface="+mn-cs"/>
              </a:rPr>
              <a:t>The coloration indicates whether the </a:t>
            </a:r>
            <a:r>
              <a:rPr lang="en-US" sz="1200" b="0" i="0" u="none" strike="noStrike" kern="1200" dirty="0" err="1">
                <a:solidFill>
                  <a:schemeClr val="tx1"/>
                </a:solidFill>
                <a:effectLst/>
                <a:latin typeface="+mn-lt"/>
                <a:ea typeface="+mn-ea"/>
                <a:cs typeface="+mn-cs"/>
              </a:rPr>
              <a:t>eQTS</a:t>
            </a:r>
            <a:r>
              <a:rPr lang="en-US" sz="1200" b="0" i="0" u="none" strike="noStrike" kern="1200" dirty="0">
                <a:solidFill>
                  <a:schemeClr val="tx1"/>
                </a:solidFill>
                <a:effectLst/>
                <a:latin typeface="+mn-lt"/>
                <a:ea typeface="+mn-ea"/>
                <a:cs typeface="+mn-cs"/>
              </a:rPr>
              <a:t> genes identified for celiac disease are depleted or increased in these cell types</a:t>
            </a:r>
          </a:p>
          <a:p>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CeD</a:t>
            </a:r>
            <a:r>
              <a:rPr lang="en-US" sz="1200" b="0" i="0" u="none" strike="noStrike" kern="1200" dirty="0">
                <a:solidFill>
                  <a:schemeClr val="tx1"/>
                </a:solidFill>
                <a:effectLst/>
                <a:latin typeface="+mn-lt"/>
                <a:ea typeface="+mn-ea"/>
                <a:cs typeface="+mn-cs"/>
              </a:rPr>
              <a:t> genes are enriched in cytokine and interferon signaling </a:t>
            </a:r>
          </a:p>
          <a:p>
            <a:r>
              <a:rPr lang="en-US" sz="1200" b="0" i="0" u="none" strike="noStrike" kern="1200" dirty="0">
                <a:solidFill>
                  <a:schemeClr val="tx1"/>
                </a:solidFill>
                <a:effectLst/>
                <a:latin typeface="+mn-lt"/>
                <a:ea typeface="+mn-ea"/>
                <a:cs typeface="+mn-cs"/>
              </a:rPr>
              <a:t>Those genes are depleted in monocytes and dendritic cells, and slightly enriched in T cells</a:t>
            </a:r>
          </a:p>
          <a:p>
            <a:r>
              <a:rPr lang="en-GB" dirty="0"/>
              <a:t>That makes sense, because we know that T cells are involved in celiac disease</a:t>
            </a:r>
          </a:p>
        </p:txBody>
      </p:sp>
      <p:sp>
        <p:nvSpPr>
          <p:cNvPr id="4" name="Slide Number Placeholder 3"/>
          <p:cNvSpPr>
            <a:spLocks noGrp="1"/>
          </p:cNvSpPr>
          <p:nvPr>
            <p:ph type="sldNum" sz="quarter" idx="5"/>
          </p:nvPr>
        </p:nvSpPr>
        <p:spPr/>
        <p:txBody>
          <a:bodyPr/>
          <a:lstStyle/>
          <a:p>
            <a:fld id="{DA9F2DD7-1468-6F41-94A6-CFD86E608780}" type="slidenum">
              <a:rPr lang="en-GB" smtClean="0"/>
              <a:t>41</a:t>
            </a:fld>
            <a:endParaRPr lang="en-GB"/>
          </a:p>
        </p:txBody>
      </p:sp>
    </p:spTree>
    <p:extLst>
      <p:ext uri="{BB962C8B-B14F-4D97-AF65-F5344CB8AC3E}">
        <p14:creationId xmlns:p14="http://schemas.microsoft.com/office/powerpoint/2010/main" val="2611630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 started this talk out with GWAS, and the reason for that is that we hope this type of work will bring greater value to disease associations. Based on the three analyses that we have performed, the cis-eQTLs, trans-eQTLs and polygenic risk analysis, we hypothesise the following:</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Cis-eQTLs, local effects, are abundant, often shared between tissues and cell types, and especially these shared effects have limited use for interpreting complex traits.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Trans-eQTLs reflect more downstream consequences of genetic variation, and although we can identify fewer of them with the current sample size, we think there are many more of these effects out there, and they can often be used to gain new biological insight.</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Last, eQTS, where we look at the combination of genome-wide risk for a disease, are even harder to identify, and seem to reflect almost entirely blood-related biology. However, we do identify very likely key driver genes for immune, metabolic and lipid pathways, leading us to believe that this type of combined genetic risk analysis is worthwhile. I would like to stress here that this is a concluding hypothesis, and we need more samples as well as other tissue resources to really put it to the test.</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A9F2DD7-1468-6F41-94A6-CFD86E608780}" type="slidenum">
              <a:rPr lang="en-GB" smtClean="0"/>
              <a:t>42</a:t>
            </a:fld>
            <a:endParaRPr lang="en-GB"/>
          </a:p>
        </p:txBody>
      </p:sp>
    </p:spTree>
    <p:extLst>
      <p:ext uri="{BB962C8B-B14F-4D97-AF65-F5344CB8AC3E}">
        <p14:creationId xmlns:p14="http://schemas.microsoft.com/office/powerpoint/2010/main" val="4192210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78826B-518B-FB4B-B580-316D40F85E7D}" type="slidenum">
              <a:rPr lang="en-GB" smtClean="0"/>
              <a:t>43</a:t>
            </a:fld>
            <a:endParaRPr lang="en-GB"/>
          </a:p>
        </p:txBody>
      </p:sp>
    </p:spTree>
    <p:extLst>
      <p:ext uri="{BB962C8B-B14F-4D97-AF65-F5344CB8AC3E}">
        <p14:creationId xmlns:p14="http://schemas.microsoft.com/office/powerpoint/2010/main" val="1194249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However, it often remains unclear if and how these genetic variants influence the development of these complex traits.</a:t>
            </a:r>
            <a:r>
              <a:rPr lang="en-US" dirty="0">
                <a:effectLst/>
              </a:rPr>
              <a:t> </a:t>
            </a:r>
            <a:endParaRPr lang="en-GB" dirty="0"/>
          </a:p>
        </p:txBody>
      </p:sp>
      <p:sp>
        <p:nvSpPr>
          <p:cNvPr id="4" name="Slide Number Placeholder 3"/>
          <p:cNvSpPr>
            <a:spLocks noGrp="1"/>
          </p:cNvSpPr>
          <p:nvPr>
            <p:ph type="sldNum" sz="quarter" idx="5"/>
          </p:nvPr>
        </p:nvSpPr>
        <p:spPr/>
        <p:txBody>
          <a:bodyPr/>
          <a:lstStyle/>
          <a:p>
            <a:fld id="{DA9F2DD7-1468-6F41-94A6-CFD86E608780}" type="slidenum">
              <a:rPr lang="en-GB" smtClean="0"/>
              <a:t>6</a:t>
            </a:fld>
            <a:endParaRPr lang="en-GB"/>
          </a:p>
        </p:txBody>
      </p:sp>
    </p:spTree>
    <p:extLst>
      <p:ext uri="{BB962C8B-B14F-4D97-AF65-F5344CB8AC3E}">
        <p14:creationId xmlns:p14="http://schemas.microsoft.com/office/powerpoint/2010/main" val="1794051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the slightly misleading gradient</a:t>
            </a:r>
          </a:p>
        </p:txBody>
      </p:sp>
      <p:sp>
        <p:nvSpPr>
          <p:cNvPr id="4" name="Slide Number Placeholder 3"/>
          <p:cNvSpPr>
            <a:spLocks noGrp="1"/>
          </p:cNvSpPr>
          <p:nvPr>
            <p:ph type="sldNum" sz="quarter" idx="5"/>
          </p:nvPr>
        </p:nvSpPr>
        <p:spPr/>
        <p:txBody>
          <a:bodyPr/>
          <a:lstStyle/>
          <a:p>
            <a:fld id="{E678826B-518B-FB4B-B580-316D40F85E7D}" type="slidenum">
              <a:rPr lang="en-GB" smtClean="0"/>
              <a:t>44</a:t>
            </a:fld>
            <a:endParaRPr lang="en-GB"/>
          </a:p>
        </p:txBody>
      </p:sp>
    </p:spTree>
    <p:extLst>
      <p:ext uri="{BB962C8B-B14F-4D97-AF65-F5344CB8AC3E}">
        <p14:creationId xmlns:p14="http://schemas.microsoft.com/office/powerpoint/2010/main" val="2632357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FF0D35-036F-415D-AE48-A906E83CD25F}" type="slidenum">
              <a:rPr lang="en-US" smtClean="0"/>
              <a:t>45</a:t>
            </a:fld>
            <a:endParaRPr lang="en-US"/>
          </a:p>
        </p:txBody>
      </p:sp>
    </p:spTree>
    <p:extLst>
      <p:ext uri="{BB962C8B-B14F-4D97-AF65-F5344CB8AC3E}">
        <p14:creationId xmlns:p14="http://schemas.microsoft.com/office/powerpoint/2010/main" val="1327095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Integrating multiple data layers gives new insights, for example here they found that 1/3 of known GWAS variants have some effect on methylation, so it is clearly an important mechanism for regulation from GWAS variant to phenotype. But using these three layers together, also indicates that our understanding becomes more complex immediately. There is a lot of buffering ongoing!</a:t>
            </a:r>
          </a:p>
        </p:txBody>
      </p:sp>
      <p:sp>
        <p:nvSpPr>
          <p:cNvPr id="4" name="Slide Number Placeholder 3"/>
          <p:cNvSpPr>
            <a:spLocks noGrp="1"/>
          </p:cNvSpPr>
          <p:nvPr>
            <p:ph type="sldNum" sz="quarter" idx="5"/>
          </p:nvPr>
        </p:nvSpPr>
        <p:spPr/>
        <p:txBody>
          <a:bodyPr/>
          <a:lstStyle/>
          <a:p>
            <a:fld id="{E678826B-518B-FB4B-B580-316D40F85E7D}" type="slidenum">
              <a:rPr lang="en-GB" smtClean="0"/>
              <a:t>53</a:t>
            </a:fld>
            <a:endParaRPr lang="en-GB"/>
          </a:p>
        </p:txBody>
      </p:sp>
    </p:spTree>
    <p:extLst>
      <p:ext uri="{BB962C8B-B14F-4D97-AF65-F5344CB8AC3E}">
        <p14:creationId xmlns:p14="http://schemas.microsoft.com/office/powerpoint/2010/main" val="4202531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missense variant (rs28929474:T) in </a:t>
            </a:r>
            <a:r>
              <a:rPr lang="en-US" sz="1200" b="0" i="1" kern="1200" dirty="0">
                <a:solidFill>
                  <a:schemeClr val="tx1"/>
                </a:solidFill>
                <a:effectLst/>
                <a:latin typeface="+mn-lt"/>
                <a:ea typeface="+mn-ea"/>
                <a:cs typeface="+mn-cs"/>
              </a:rPr>
              <a:t>SERPINA1</a:t>
            </a:r>
            <a:r>
              <a:rPr lang="en-US" sz="1200" b="0" i="0" kern="1200" dirty="0">
                <a:solidFill>
                  <a:schemeClr val="tx1"/>
                </a:solidFill>
                <a:effectLst/>
                <a:latin typeface="+mn-lt"/>
                <a:ea typeface="+mn-ea"/>
                <a:cs typeface="+mn-cs"/>
              </a:rPr>
              <a:t> was associated with 13 proteins at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&lt; 1.5 × 10</a:t>
            </a:r>
            <a:r>
              <a:rPr lang="en-US" sz="1200" b="0" i="0" kern="1200" baseline="300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and a further six at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 &lt; 5 × 10</a:t>
            </a:r>
            <a:r>
              <a:rPr lang="en-US" sz="1200" b="0" i="0" kern="1200" baseline="30000" dirty="0">
                <a:solidFill>
                  <a:schemeClr val="tx1"/>
                </a:solidFill>
                <a:effectLst/>
                <a:latin typeface="+mn-lt"/>
                <a:ea typeface="+mn-ea"/>
                <a:cs typeface="+mn-cs"/>
              </a:rPr>
              <a:t>−8</a:t>
            </a:r>
            <a:r>
              <a:rPr lang="en-US" sz="1200" b="0" i="0" kern="1200" dirty="0">
                <a:solidFill>
                  <a:schemeClr val="tx1"/>
                </a:solidFill>
                <a:effectLst/>
                <a:latin typeface="+mn-lt"/>
                <a:ea typeface="+mn-ea"/>
                <a:cs typeface="+mn-cs"/>
              </a:rPr>
              <a:t> (Fig. </a:t>
            </a:r>
            <a:r>
              <a:rPr lang="en-US" sz="1200" b="0" i="0" u="none" strike="noStrike" kern="1200" dirty="0">
                <a:solidFill>
                  <a:schemeClr val="tx1"/>
                </a:solidFill>
                <a:effectLst/>
                <a:latin typeface="+mn-lt"/>
                <a:ea typeface="+mn-ea"/>
                <a:cs typeface="+mn-cs"/>
                <a:hlinkClick r:id="rId3"/>
              </a:rPr>
              <a:t>2</a:t>
            </a:r>
            <a:r>
              <a:rPr lang="en-US" sz="1200" b="0" i="0" kern="1200" dirty="0">
                <a:solidFill>
                  <a:schemeClr val="tx1"/>
                </a:solidFill>
                <a:effectLst/>
                <a:latin typeface="+mn-lt"/>
                <a:ea typeface="+mn-ea"/>
                <a:cs typeface="+mn-cs"/>
              </a:rPr>
              <a:t>). This variant (the ‘Z-allele’) results in defective secretion and intracellular accumulation of </a:t>
            </a:r>
            <a:r>
              <a:rPr lang="el-GR" sz="1200" b="0" i="0" kern="1200" dirty="0">
                <a:solidFill>
                  <a:schemeClr val="tx1"/>
                </a:solidFill>
                <a:effectLst/>
                <a:latin typeface="+mn-lt"/>
                <a:ea typeface="+mn-ea"/>
                <a:cs typeface="+mn-cs"/>
              </a:rPr>
              <a:t>α1-</a:t>
            </a:r>
            <a:r>
              <a:rPr lang="en-US" sz="1200" b="0" i="0" kern="1200" dirty="0">
                <a:solidFill>
                  <a:schemeClr val="tx1"/>
                </a:solidFill>
                <a:effectLst/>
                <a:latin typeface="+mn-lt"/>
                <a:ea typeface="+mn-ea"/>
                <a:cs typeface="+mn-cs"/>
              </a:rPr>
              <a:t>antitrypsin (A1AT), an anti-protease. Individuals homozygous for the Z allele have a deficiency of circulating A1AT and an increased risk of emphysema, liver cirrhosis and vasculitis.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Integration with expression data shows that 40% were found as eQTLs.. You would expect all of them to be present, right? Again demonstrates the level of buffering and complexity of these systems</a:t>
            </a:r>
            <a:endParaRPr lang="en-GB" dirty="0"/>
          </a:p>
        </p:txBody>
      </p:sp>
      <p:sp>
        <p:nvSpPr>
          <p:cNvPr id="4" name="Slide Number Placeholder 3"/>
          <p:cNvSpPr>
            <a:spLocks noGrp="1"/>
          </p:cNvSpPr>
          <p:nvPr>
            <p:ph type="sldNum" sz="quarter" idx="5"/>
          </p:nvPr>
        </p:nvSpPr>
        <p:spPr/>
        <p:txBody>
          <a:bodyPr/>
          <a:lstStyle/>
          <a:p>
            <a:fld id="{E678826B-518B-FB4B-B580-316D40F85E7D}" type="slidenum">
              <a:rPr lang="en-GB" smtClean="0"/>
              <a:t>55</a:t>
            </a:fld>
            <a:endParaRPr lang="en-GB"/>
          </a:p>
        </p:txBody>
      </p:sp>
    </p:spTree>
    <p:extLst>
      <p:ext uri="{BB962C8B-B14F-4D97-AF65-F5344CB8AC3E}">
        <p14:creationId xmlns:p14="http://schemas.microsoft.com/office/powerpoint/2010/main" val="29524461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Both the genotype (C/C, T/C, T/T) and the microbiome here influence the level of protein level CNTN1. </a:t>
            </a:r>
            <a:r>
              <a:rPr lang="en-US" sz="1200" b="0" i="0" kern="1200" dirty="0" err="1">
                <a:solidFill>
                  <a:schemeClr val="tx1"/>
                </a:solidFill>
                <a:effectLst/>
                <a:latin typeface="+mn-lt"/>
                <a:ea typeface="+mn-ea"/>
                <a:cs typeface="+mn-cs"/>
              </a:rPr>
              <a:t>Chorismate</a:t>
            </a:r>
            <a:r>
              <a:rPr lang="en-US" sz="1200" b="0" i="0" kern="1200" dirty="0">
                <a:solidFill>
                  <a:schemeClr val="tx1"/>
                </a:solidFill>
                <a:effectLst/>
                <a:latin typeface="+mn-lt"/>
                <a:ea typeface="+mn-ea"/>
                <a:cs typeface="+mn-cs"/>
              </a:rPr>
              <a:t> biosynthesis is a pathway that multiple bacteria together are involved in.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Chorismate</a:t>
            </a:r>
            <a:r>
              <a:rPr lang="en-US" sz="1200" b="0" i="0" kern="1200" dirty="0">
                <a:solidFill>
                  <a:schemeClr val="tx1"/>
                </a:solidFill>
                <a:effectLst/>
                <a:latin typeface="+mn-lt"/>
                <a:ea typeface="+mn-ea"/>
                <a:cs typeface="+mn-cs"/>
              </a:rPr>
              <a:t> is a precursor for tryptophan, which can be further converted to serotonin. Ninety percent of tryptophan is synthesized in the gastrointestinal tract and it is considered a key signaling metabolite between the gut and the CNS”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Trans-pQTL effect of CNTN1 at SNP rs61261356 in the </a:t>
            </a:r>
            <a:r>
              <a:rPr lang="en-US" sz="1200" b="0" i="1" kern="1200" dirty="0">
                <a:solidFill>
                  <a:schemeClr val="tx1"/>
                </a:solidFill>
                <a:effectLst/>
                <a:latin typeface="+mn-lt"/>
                <a:ea typeface="+mn-ea"/>
                <a:cs typeface="+mn-cs"/>
              </a:rPr>
              <a:t>TMEM8A/AXIN1</a:t>
            </a:r>
            <a:r>
              <a:rPr lang="en-US" sz="1200" b="0" i="0" kern="1200" dirty="0">
                <a:solidFill>
                  <a:schemeClr val="tx1"/>
                </a:solidFill>
                <a:effectLst/>
                <a:latin typeface="+mn-lt"/>
                <a:ea typeface="+mn-ea"/>
                <a:cs typeface="+mn-cs"/>
              </a:rPr>
              <a:t> locus. </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Association between plasma level of CNTN1 and the bacterial </a:t>
            </a:r>
            <a:r>
              <a:rPr lang="en-US" sz="1200" b="0" i="0" kern="1200" dirty="0" err="1">
                <a:solidFill>
                  <a:schemeClr val="tx1"/>
                </a:solidFill>
                <a:effectLst/>
                <a:latin typeface="+mn-lt"/>
                <a:ea typeface="+mn-ea"/>
                <a:cs typeface="+mn-cs"/>
              </a:rPr>
              <a:t>chorismate</a:t>
            </a:r>
            <a:r>
              <a:rPr lang="en-US" sz="1200" b="0" i="0" kern="1200" dirty="0">
                <a:solidFill>
                  <a:schemeClr val="tx1"/>
                </a:solidFill>
                <a:effectLst/>
                <a:latin typeface="+mn-lt"/>
                <a:ea typeface="+mn-ea"/>
                <a:cs typeface="+mn-cs"/>
              </a:rPr>
              <a:t> biosynthesis pathway. </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Genetic–microbiome interaction in CNTN1. Association strength between CNTN1 and </a:t>
            </a:r>
            <a:r>
              <a:rPr lang="en-US" sz="1200" b="0" i="0" kern="1200" dirty="0" err="1">
                <a:solidFill>
                  <a:schemeClr val="tx1"/>
                </a:solidFill>
                <a:effectLst/>
                <a:latin typeface="+mn-lt"/>
                <a:ea typeface="+mn-ea"/>
                <a:cs typeface="+mn-cs"/>
              </a:rPr>
              <a:t>chorismate</a:t>
            </a:r>
            <a:r>
              <a:rPr lang="en-US" sz="1200" b="0" i="0" kern="1200" dirty="0">
                <a:solidFill>
                  <a:schemeClr val="tx1"/>
                </a:solidFill>
                <a:effectLst/>
                <a:latin typeface="+mn-lt"/>
                <a:ea typeface="+mn-ea"/>
                <a:cs typeface="+mn-cs"/>
              </a:rPr>
              <a:t> biosynthesis is different and significantly lower in homozygous individuals.</a:t>
            </a:r>
          </a:p>
          <a:p>
            <a:endParaRPr lang="en-US"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E678826B-518B-FB4B-B580-316D40F85E7D}" type="slidenum">
              <a:rPr lang="en-GB" smtClean="0"/>
              <a:t>57</a:t>
            </a:fld>
            <a:endParaRPr lang="en-GB"/>
          </a:p>
        </p:txBody>
      </p:sp>
    </p:spTree>
    <p:extLst>
      <p:ext uri="{BB962C8B-B14F-4D97-AF65-F5344CB8AC3E}">
        <p14:creationId xmlns:p14="http://schemas.microsoft.com/office/powerpoint/2010/main" val="3671523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78826B-518B-FB4B-B580-316D40F85E7D}" type="slidenum">
              <a:rPr lang="en-GB" smtClean="0"/>
              <a:t>59</a:t>
            </a:fld>
            <a:endParaRPr lang="en-GB"/>
          </a:p>
        </p:txBody>
      </p:sp>
    </p:spTree>
    <p:extLst>
      <p:ext uri="{BB962C8B-B14F-4D97-AF65-F5344CB8AC3E}">
        <p14:creationId xmlns:p14="http://schemas.microsoft.com/office/powerpoint/2010/main" val="12956016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78826B-518B-FB4B-B580-316D40F85E7D}" type="slidenum">
              <a:rPr lang="en-GB" smtClean="0"/>
              <a:t>60</a:t>
            </a:fld>
            <a:endParaRPr lang="en-GB"/>
          </a:p>
        </p:txBody>
      </p:sp>
    </p:spTree>
    <p:extLst>
      <p:ext uri="{BB962C8B-B14F-4D97-AF65-F5344CB8AC3E}">
        <p14:creationId xmlns:p14="http://schemas.microsoft.com/office/powerpoint/2010/main" val="2452278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To gain more insight in the biological mechanisms behind these associations, the genetics community has been trying to link GWAS variants to genes that would influence the trait. </a:t>
            </a:r>
            <a:endParaRPr lang="en-US"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 early approach to link SNPs to genes was to take the closest gene to the SNP. However, many variants are not directly within or near genes, or there might be a big number of genes nearby. </a:t>
            </a:r>
            <a:endParaRPr lang="en-US"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DA9F2DD7-1468-6F41-94A6-CFD86E608780}" type="slidenum">
              <a:rPr lang="en-GB" smtClean="0"/>
              <a:t>7</a:t>
            </a:fld>
            <a:endParaRPr lang="en-GB"/>
          </a:p>
        </p:txBody>
      </p:sp>
    </p:spTree>
    <p:extLst>
      <p:ext uri="{BB962C8B-B14F-4D97-AF65-F5344CB8AC3E}">
        <p14:creationId xmlns:p14="http://schemas.microsoft.com/office/powerpoint/2010/main" val="2513837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when we speak about an ‘eQTL’: we mean the combination of a genetic variant and the gene who’s expression is affected by the genotype at that SNP location</a:t>
            </a:r>
          </a:p>
        </p:txBody>
      </p:sp>
      <p:sp>
        <p:nvSpPr>
          <p:cNvPr id="4" name="Slide Number Placeholder 3"/>
          <p:cNvSpPr>
            <a:spLocks noGrp="1"/>
          </p:cNvSpPr>
          <p:nvPr>
            <p:ph type="sldNum" sz="quarter" idx="5"/>
          </p:nvPr>
        </p:nvSpPr>
        <p:spPr/>
        <p:txBody>
          <a:bodyPr/>
          <a:lstStyle/>
          <a:p>
            <a:fld id="{E678826B-518B-FB4B-B580-316D40F85E7D}" type="slidenum">
              <a:rPr lang="en-GB" smtClean="0"/>
              <a:t>11</a:t>
            </a:fld>
            <a:endParaRPr lang="en-GB"/>
          </a:p>
        </p:txBody>
      </p:sp>
    </p:spTree>
    <p:extLst>
      <p:ext uri="{BB962C8B-B14F-4D97-AF65-F5344CB8AC3E}">
        <p14:creationId xmlns:p14="http://schemas.microsoft.com/office/powerpoint/2010/main" val="2070288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cis you look only at the genes that lie very nearby the SNP. </a:t>
            </a:r>
          </a:p>
          <a:p>
            <a:r>
              <a:rPr lang="en-GB" dirty="0"/>
              <a:t>For any SNP that may be a few up to a a hundred genes.</a:t>
            </a:r>
          </a:p>
          <a:p>
            <a:endParaRPr lang="en-GB" dirty="0"/>
          </a:p>
          <a:p>
            <a:r>
              <a:rPr lang="en-GB" dirty="0"/>
              <a:t>In the whole genome, there are some ~20,000 genes.</a:t>
            </a:r>
          </a:p>
          <a:p>
            <a:r>
              <a:rPr lang="en-GB" dirty="0"/>
              <a:t>For trans, you look at the combination of a SNP with every one of those genes!</a:t>
            </a:r>
          </a:p>
        </p:txBody>
      </p:sp>
      <p:sp>
        <p:nvSpPr>
          <p:cNvPr id="4" name="Slide Number Placeholder 3"/>
          <p:cNvSpPr>
            <a:spLocks noGrp="1"/>
          </p:cNvSpPr>
          <p:nvPr>
            <p:ph type="sldNum" sz="quarter" idx="5"/>
          </p:nvPr>
        </p:nvSpPr>
        <p:spPr/>
        <p:txBody>
          <a:bodyPr/>
          <a:lstStyle/>
          <a:p>
            <a:fld id="{E678826B-518B-FB4B-B580-316D40F85E7D}" type="slidenum">
              <a:rPr lang="en-GB" smtClean="0"/>
              <a:t>13</a:t>
            </a:fld>
            <a:endParaRPr lang="en-GB"/>
          </a:p>
        </p:txBody>
      </p:sp>
    </p:spTree>
    <p:extLst>
      <p:ext uri="{BB962C8B-B14F-4D97-AF65-F5344CB8AC3E}">
        <p14:creationId xmlns:p14="http://schemas.microsoft.com/office/powerpoint/2010/main" val="3981820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solutions when doing a lot of tests</a:t>
            </a:r>
            <a:r>
              <a:rPr lang="en-GB" dirty="0"/>
              <a:t> is to look at FDR </a:t>
            </a:r>
            <a:endParaRPr lang="en-US" dirty="0"/>
          </a:p>
        </p:txBody>
      </p:sp>
      <p:sp>
        <p:nvSpPr>
          <p:cNvPr id="4" name="Slide Number Placeholder 3"/>
          <p:cNvSpPr>
            <a:spLocks noGrp="1"/>
          </p:cNvSpPr>
          <p:nvPr>
            <p:ph type="sldNum" sz="quarter" idx="5"/>
          </p:nvPr>
        </p:nvSpPr>
        <p:spPr/>
        <p:txBody>
          <a:bodyPr/>
          <a:lstStyle/>
          <a:p>
            <a:fld id="{E678826B-518B-FB4B-B580-316D40F85E7D}" type="slidenum">
              <a:rPr lang="en-GB" smtClean="0"/>
              <a:t>15</a:t>
            </a:fld>
            <a:endParaRPr lang="en-GB"/>
          </a:p>
        </p:txBody>
      </p:sp>
    </p:spTree>
    <p:extLst>
      <p:ext uri="{BB962C8B-B14F-4D97-AF65-F5344CB8AC3E}">
        <p14:creationId xmlns:p14="http://schemas.microsoft.com/office/powerpoint/2010/main" val="2326812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solutions when doing a lot of tests</a:t>
            </a:r>
            <a:r>
              <a:rPr lang="en-GB" dirty="0"/>
              <a:t> is to look at FDR </a:t>
            </a:r>
            <a:endParaRPr lang="en-US" dirty="0"/>
          </a:p>
        </p:txBody>
      </p:sp>
      <p:sp>
        <p:nvSpPr>
          <p:cNvPr id="4" name="Slide Number Placeholder 3"/>
          <p:cNvSpPr>
            <a:spLocks noGrp="1"/>
          </p:cNvSpPr>
          <p:nvPr>
            <p:ph type="sldNum" sz="quarter" idx="5"/>
          </p:nvPr>
        </p:nvSpPr>
        <p:spPr/>
        <p:txBody>
          <a:bodyPr/>
          <a:lstStyle/>
          <a:p>
            <a:fld id="{E678826B-518B-FB4B-B580-316D40F85E7D}" type="slidenum">
              <a:rPr lang="en-GB" smtClean="0"/>
              <a:t>16</a:t>
            </a:fld>
            <a:endParaRPr lang="en-GB"/>
          </a:p>
        </p:txBody>
      </p:sp>
    </p:spTree>
    <p:extLst>
      <p:ext uri="{BB962C8B-B14F-4D97-AF65-F5344CB8AC3E}">
        <p14:creationId xmlns:p14="http://schemas.microsoft.com/office/powerpoint/2010/main" val="2653615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solutions when doing a lot of tests</a:t>
            </a:r>
            <a:r>
              <a:rPr lang="en-GB" dirty="0"/>
              <a:t> is to look at FDR </a:t>
            </a:r>
            <a:endParaRPr lang="en-US" dirty="0"/>
          </a:p>
        </p:txBody>
      </p:sp>
      <p:sp>
        <p:nvSpPr>
          <p:cNvPr id="4" name="Slide Number Placeholder 3"/>
          <p:cNvSpPr>
            <a:spLocks noGrp="1"/>
          </p:cNvSpPr>
          <p:nvPr>
            <p:ph type="sldNum" sz="quarter" idx="5"/>
          </p:nvPr>
        </p:nvSpPr>
        <p:spPr/>
        <p:txBody>
          <a:bodyPr/>
          <a:lstStyle/>
          <a:p>
            <a:fld id="{E678826B-518B-FB4B-B580-316D40F85E7D}" type="slidenum">
              <a:rPr lang="en-GB" smtClean="0"/>
              <a:t>17</a:t>
            </a:fld>
            <a:endParaRPr lang="en-GB"/>
          </a:p>
        </p:txBody>
      </p:sp>
    </p:spTree>
    <p:extLst>
      <p:ext uri="{BB962C8B-B14F-4D97-AF65-F5344CB8AC3E}">
        <p14:creationId xmlns:p14="http://schemas.microsoft.com/office/powerpoint/2010/main" val="898183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C2C0B-E10C-E344-8E73-187A140B818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B7961A6B-F33F-3642-BA82-7897B7BAA5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634B1809-B7FB-F94F-8D84-6B13BD83FFF4}"/>
              </a:ext>
            </a:extLst>
          </p:cNvPr>
          <p:cNvSpPr>
            <a:spLocks noGrp="1"/>
          </p:cNvSpPr>
          <p:nvPr>
            <p:ph type="dt" sz="half" idx="10"/>
          </p:nvPr>
        </p:nvSpPr>
        <p:spPr/>
        <p:txBody>
          <a:bodyPr/>
          <a:lstStyle/>
          <a:p>
            <a:fld id="{AFB758AD-4E3E-0D4E-B777-6428E88EB097}" type="datetimeFigureOut">
              <a:rPr lang="en-GB" smtClean="0"/>
              <a:t>06/11/2019</a:t>
            </a:fld>
            <a:endParaRPr lang="en-GB"/>
          </a:p>
        </p:txBody>
      </p:sp>
      <p:sp>
        <p:nvSpPr>
          <p:cNvPr id="5" name="Footer Placeholder 4">
            <a:extLst>
              <a:ext uri="{FF2B5EF4-FFF2-40B4-BE49-F238E27FC236}">
                <a16:creationId xmlns:a16="http://schemas.microsoft.com/office/drawing/2014/main" id="{C8E18053-2F74-094E-8C78-6368BCFBF51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20CD453-9566-0D49-A424-A7A8588595CC}"/>
              </a:ext>
            </a:extLst>
          </p:cNvPr>
          <p:cNvSpPr>
            <a:spLocks noGrp="1"/>
          </p:cNvSpPr>
          <p:nvPr>
            <p:ph type="sldNum" sz="quarter" idx="12"/>
          </p:nvPr>
        </p:nvSpPr>
        <p:spPr/>
        <p:txBody>
          <a:bodyPr/>
          <a:lstStyle/>
          <a:p>
            <a:fld id="{BA3DB305-B96A-244B-8ACA-425034AF420C}" type="slidenum">
              <a:rPr lang="en-GB" smtClean="0"/>
              <a:t>‹#›</a:t>
            </a:fld>
            <a:endParaRPr lang="en-GB"/>
          </a:p>
        </p:txBody>
      </p:sp>
    </p:spTree>
    <p:extLst>
      <p:ext uri="{BB962C8B-B14F-4D97-AF65-F5344CB8AC3E}">
        <p14:creationId xmlns:p14="http://schemas.microsoft.com/office/powerpoint/2010/main" val="2140254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DB989-E66E-264A-B9FF-E6A56ADE6353}"/>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07DC647-8C53-A54E-8625-EAB217F74D7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9633158-A096-8846-8DAB-4EBFA5A04E37}"/>
              </a:ext>
            </a:extLst>
          </p:cNvPr>
          <p:cNvSpPr>
            <a:spLocks noGrp="1"/>
          </p:cNvSpPr>
          <p:nvPr>
            <p:ph type="dt" sz="half" idx="10"/>
          </p:nvPr>
        </p:nvSpPr>
        <p:spPr/>
        <p:txBody>
          <a:bodyPr/>
          <a:lstStyle/>
          <a:p>
            <a:fld id="{AFB758AD-4E3E-0D4E-B777-6428E88EB097}" type="datetimeFigureOut">
              <a:rPr lang="en-GB" smtClean="0"/>
              <a:t>06/11/2019</a:t>
            </a:fld>
            <a:endParaRPr lang="en-GB"/>
          </a:p>
        </p:txBody>
      </p:sp>
      <p:sp>
        <p:nvSpPr>
          <p:cNvPr id="5" name="Footer Placeholder 4">
            <a:extLst>
              <a:ext uri="{FF2B5EF4-FFF2-40B4-BE49-F238E27FC236}">
                <a16:creationId xmlns:a16="http://schemas.microsoft.com/office/drawing/2014/main" id="{0421372F-D37A-E443-8AB1-A85AB5E3E06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B8DBCC6-E393-DD4E-8A4C-22A1524956A8}"/>
              </a:ext>
            </a:extLst>
          </p:cNvPr>
          <p:cNvSpPr>
            <a:spLocks noGrp="1"/>
          </p:cNvSpPr>
          <p:nvPr>
            <p:ph type="sldNum" sz="quarter" idx="12"/>
          </p:nvPr>
        </p:nvSpPr>
        <p:spPr/>
        <p:txBody>
          <a:bodyPr/>
          <a:lstStyle/>
          <a:p>
            <a:fld id="{BA3DB305-B96A-244B-8ACA-425034AF420C}" type="slidenum">
              <a:rPr lang="en-GB" smtClean="0"/>
              <a:t>‹#›</a:t>
            </a:fld>
            <a:endParaRPr lang="en-GB"/>
          </a:p>
        </p:txBody>
      </p:sp>
    </p:spTree>
    <p:extLst>
      <p:ext uri="{BB962C8B-B14F-4D97-AF65-F5344CB8AC3E}">
        <p14:creationId xmlns:p14="http://schemas.microsoft.com/office/powerpoint/2010/main" val="3716441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6BC512-D220-C04D-90DC-C5FF42C8324A}"/>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5CC6E9AA-F0AC-F040-80B5-AF77AD6B6E6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2659157-E12E-974D-94DF-834B7AB20FF6}"/>
              </a:ext>
            </a:extLst>
          </p:cNvPr>
          <p:cNvSpPr>
            <a:spLocks noGrp="1"/>
          </p:cNvSpPr>
          <p:nvPr>
            <p:ph type="dt" sz="half" idx="10"/>
          </p:nvPr>
        </p:nvSpPr>
        <p:spPr/>
        <p:txBody>
          <a:bodyPr/>
          <a:lstStyle/>
          <a:p>
            <a:fld id="{AFB758AD-4E3E-0D4E-B777-6428E88EB097}" type="datetimeFigureOut">
              <a:rPr lang="en-GB" smtClean="0"/>
              <a:t>06/11/2019</a:t>
            </a:fld>
            <a:endParaRPr lang="en-GB"/>
          </a:p>
        </p:txBody>
      </p:sp>
      <p:sp>
        <p:nvSpPr>
          <p:cNvPr id="5" name="Footer Placeholder 4">
            <a:extLst>
              <a:ext uri="{FF2B5EF4-FFF2-40B4-BE49-F238E27FC236}">
                <a16:creationId xmlns:a16="http://schemas.microsoft.com/office/drawing/2014/main" id="{B70AD050-B3F9-9C48-990B-BD4B9AF7109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376938-7488-0D48-B400-36E8467F785B}"/>
              </a:ext>
            </a:extLst>
          </p:cNvPr>
          <p:cNvSpPr>
            <a:spLocks noGrp="1"/>
          </p:cNvSpPr>
          <p:nvPr>
            <p:ph type="sldNum" sz="quarter" idx="12"/>
          </p:nvPr>
        </p:nvSpPr>
        <p:spPr/>
        <p:txBody>
          <a:bodyPr/>
          <a:lstStyle/>
          <a:p>
            <a:fld id="{BA3DB305-B96A-244B-8ACA-425034AF420C}" type="slidenum">
              <a:rPr lang="en-GB" smtClean="0"/>
              <a:t>‹#›</a:t>
            </a:fld>
            <a:endParaRPr lang="en-GB"/>
          </a:p>
        </p:txBody>
      </p:sp>
    </p:spTree>
    <p:extLst>
      <p:ext uri="{BB962C8B-B14F-4D97-AF65-F5344CB8AC3E}">
        <p14:creationId xmlns:p14="http://schemas.microsoft.com/office/powerpoint/2010/main" val="2795486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efaul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84754" y="6368923"/>
            <a:ext cx="2677551" cy="305435"/>
          </a:xfrm>
          <a:prstGeom prst="rect">
            <a:avLst/>
          </a:prstGeom>
        </p:spPr>
        <p:txBody>
          <a:bodyPr/>
          <a:lstStyle/>
          <a:p>
            <a:r>
              <a:rPr lang="en-US"/>
              <a:t>www.nlgenome.nl</a:t>
            </a:r>
            <a:endParaRPr lang="en-US" dirty="0"/>
          </a:p>
        </p:txBody>
      </p:sp>
      <p:sp>
        <p:nvSpPr>
          <p:cNvPr id="7" name="Title 6"/>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3"/>
          </p:nvPr>
        </p:nvSpPr>
        <p:spPr>
          <a:xfrm>
            <a:off x="11074400" y="6314758"/>
            <a:ext cx="685800" cy="394712"/>
          </a:xfrm>
          <a:prstGeom prst="rect">
            <a:avLst/>
          </a:prstGeom>
        </p:spPr>
        <p:txBody>
          <a:bodyPr/>
          <a:lstStyle/>
          <a:p>
            <a:fld id="{3610EF83-3926-484E-B5C3-FF6AF0DAD740}" type="slidenum">
              <a:rPr lang="en-US" smtClean="0"/>
              <a:pPr/>
              <a:t>‹#›</a:t>
            </a:fld>
            <a:endParaRPr lang="en-US" dirty="0"/>
          </a:p>
        </p:txBody>
      </p:sp>
      <p:sp>
        <p:nvSpPr>
          <p:cNvPr id="6" name="Content Placeholder 9"/>
          <p:cNvSpPr>
            <a:spLocks noGrp="1"/>
          </p:cNvSpPr>
          <p:nvPr>
            <p:ph sz="quarter" idx="12"/>
          </p:nvPr>
        </p:nvSpPr>
        <p:spPr>
          <a:xfrm>
            <a:off x="0" y="798287"/>
            <a:ext cx="12192000" cy="6059715"/>
          </a:xfrm>
          <a:prstGeom prst="rect">
            <a:avLst/>
          </a:prstGeom>
        </p:spPr>
        <p:txBody>
          <a:bodyPr/>
          <a:lstStyle>
            <a:lvl1pPr>
              <a:defRPr sz="2600">
                <a:latin typeface="Calibri" pitchFamily="34" charset="0"/>
                <a:cs typeface="Calibri" pitchFamily="34" charset="0"/>
              </a:defRPr>
            </a:lvl1pPr>
            <a:lvl2pPr>
              <a:defRPr sz="2400">
                <a:latin typeface="Calibri" pitchFamily="34" charset="0"/>
                <a:cs typeface="Calibri" pitchFamily="34" charset="0"/>
              </a:defRPr>
            </a:lvl2pPr>
            <a:lvl3pPr>
              <a:defRPr sz="2400">
                <a:latin typeface="Calibri" pitchFamily="34" charset="0"/>
                <a:cs typeface="Calibri" pitchFamily="34" charset="0"/>
              </a:defRPr>
            </a:lvl3pPr>
            <a:lvl4pPr>
              <a:defRPr>
                <a:latin typeface="Calibri" pitchFamily="34" charset="0"/>
                <a:cs typeface="Calibri" pitchFamily="34" charset="0"/>
              </a:defRPr>
            </a:lvl4pPr>
            <a:lvl5pPr>
              <a:defRPr>
                <a:latin typeface="Calibri" pitchFamily="34" charset="0"/>
                <a:cs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370092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kumimoji="0" lang="en-US" dirty="0"/>
              <a:t>Click to edit Master title style</a:t>
            </a:r>
          </a:p>
        </p:txBody>
      </p:sp>
      <p:sp>
        <p:nvSpPr>
          <p:cNvPr id="9" name="Content Placeholder 8"/>
          <p:cNvSpPr>
            <a:spLocks noGrp="1"/>
          </p:cNvSpPr>
          <p:nvPr>
            <p:ph sz="quarter" idx="10"/>
          </p:nvPr>
        </p:nvSpPr>
        <p:spPr>
          <a:xfrm>
            <a:off x="304800" y="914400"/>
            <a:ext cx="115824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43572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03293"/>
            <a:ext cx="10972800" cy="4822881"/>
          </a:xfrm>
        </p:spPr>
        <p:txBody>
          <a:bodyPr/>
          <a:lstStyle/>
          <a:p>
            <a:pPr lvl="0"/>
            <a:r>
              <a:rPr lang="es-ES_tradnl" dirty="0" err="1"/>
              <a:t>Click</a:t>
            </a:r>
            <a:r>
              <a:rPr lang="es-ES_tradnl" dirty="0"/>
              <a:t> to </a:t>
            </a:r>
            <a:r>
              <a:rPr lang="es-ES_tradnl" dirty="0" err="1"/>
              <a:t>edit</a:t>
            </a:r>
            <a:r>
              <a:rPr lang="es-ES_tradnl" dirty="0"/>
              <a:t> Master </a:t>
            </a:r>
            <a:r>
              <a:rPr lang="es-ES_tradnl" dirty="0" err="1"/>
              <a:t>text</a:t>
            </a:r>
            <a:r>
              <a:rPr lang="es-ES_tradnl" dirty="0"/>
              <a:t> </a:t>
            </a:r>
            <a:r>
              <a:rPr lang="es-ES_tradnl" dirty="0" err="1"/>
              <a:t>styles</a:t>
            </a:r>
            <a:endParaRPr lang="es-ES_tradnl" dirty="0"/>
          </a:p>
          <a:p>
            <a:pPr lvl="1"/>
            <a:r>
              <a:rPr lang="es-ES_tradnl" dirty="0" err="1"/>
              <a:t>Second</a:t>
            </a:r>
            <a:r>
              <a:rPr lang="es-ES_tradnl" dirty="0"/>
              <a:t> </a:t>
            </a:r>
            <a:r>
              <a:rPr lang="es-ES_tradnl" dirty="0" err="1"/>
              <a:t>level</a:t>
            </a:r>
            <a:endParaRPr lang="es-ES_tradnl" dirty="0"/>
          </a:p>
          <a:p>
            <a:pPr lvl="2"/>
            <a:r>
              <a:rPr lang="es-ES_tradnl" dirty="0" err="1"/>
              <a:t>Third</a:t>
            </a:r>
            <a:r>
              <a:rPr lang="es-ES_tradnl" dirty="0"/>
              <a:t> </a:t>
            </a:r>
            <a:r>
              <a:rPr lang="es-ES_tradnl" dirty="0" err="1"/>
              <a:t>level</a:t>
            </a:r>
            <a:endParaRPr lang="es-ES_tradnl" dirty="0"/>
          </a:p>
          <a:p>
            <a:pPr lvl="3"/>
            <a:r>
              <a:rPr lang="es-ES_tradnl" dirty="0" err="1"/>
              <a:t>Fourth</a:t>
            </a:r>
            <a:r>
              <a:rPr lang="es-ES_tradnl" dirty="0"/>
              <a:t> </a:t>
            </a:r>
            <a:r>
              <a:rPr lang="es-ES_tradnl" dirty="0" err="1"/>
              <a:t>level</a:t>
            </a:r>
            <a:endParaRPr lang="es-ES_tradnl" dirty="0"/>
          </a:p>
          <a:p>
            <a:pPr lvl="4"/>
            <a:r>
              <a:rPr lang="es-ES_tradnl" dirty="0" err="1"/>
              <a:t>Fifth</a:t>
            </a:r>
            <a:r>
              <a:rPr lang="es-ES_tradnl" dirty="0"/>
              <a:t> </a:t>
            </a:r>
            <a:r>
              <a:rPr lang="es-ES_tradnl" dirty="0" err="1"/>
              <a:t>level</a:t>
            </a:r>
            <a:endParaRPr lang="en-US" dirty="0"/>
          </a:p>
        </p:txBody>
      </p:sp>
      <p:sp>
        <p:nvSpPr>
          <p:cNvPr id="4" name="Date Placeholder 3"/>
          <p:cNvSpPr>
            <a:spLocks noGrp="1"/>
          </p:cNvSpPr>
          <p:nvPr>
            <p:ph type="dt" sz="half" idx="10"/>
          </p:nvPr>
        </p:nvSpPr>
        <p:spPr/>
        <p:txBody>
          <a:bodyPr/>
          <a:lstStyle/>
          <a:p>
            <a:fld id="{0D239488-B37D-CD46-BCDB-673163AA02AD}"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C51659-D939-F249-ADCE-1F64603C9673}" type="slidenum">
              <a:rPr lang="en-US" smtClean="0"/>
              <a:t>‹#›</a:t>
            </a:fld>
            <a:endParaRPr lang="en-US"/>
          </a:p>
        </p:txBody>
      </p:sp>
      <p:sp>
        <p:nvSpPr>
          <p:cNvPr id="11" name="Text Placeholder 10"/>
          <p:cNvSpPr>
            <a:spLocks noGrp="1"/>
          </p:cNvSpPr>
          <p:nvPr>
            <p:ph type="body" sz="quarter" idx="13"/>
          </p:nvPr>
        </p:nvSpPr>
        <p:spPr>
          <a:xfrm>
            <a:off x="0" y="0"/>
            <a:ext cx="12192000" cy="543984"/>
          </a:xfrm>
        </p:spPr>
        <p:txBody>
          <a:bodyPr/>
          <a:lstStyle>
            <a:lvl1pPr marL="0" indent="0" algn="ctr">
              <a:buNone/>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071193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F536C-7108-134B-A278-5488F741DB2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972132FF-AB40-7A41-9E09-DD8FCD44334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C072371-D60A-BA4F-AF28-4151228B8C64}"/>
              </a:ext>
            </a:extLst>
          </p:cNvPr>
          <p:cNvSpPr>
            <a:spLocks noGrp="1"/>
          </p:cNvSpPr>
          <p:nvPr>
            <p:ph type="dt" sz="half" idx="10"/>
          </p:nvPr>
        </p:nvSpPr>
        <p:spPr/>
        <p:txBody>
          <a:bodyPr/>
          <a:lstStyle/>
          <a:p>
            <a:fld id="{AFB758AD-4E3E-0D4E-B777-6428E88EB097}" type="datetimeFigureOut">
              <a:rPr lang="en-GB" smtClean="0"/>
              <a:t>06/11/2019</a:t>
            </a:fld>
            <a:endParaRPr lang="en-GB"/>
          </a:p>
        </p:txBody>
      </p:sp>
      <p:sp>
        <p:nvSpPr>
          <p:cNvPr id="5" name="Footer Placeholder 4">
            <a:extLst>
              <a:ext uri="{FF2B5EF4-FFF2-40B4-BE49-F238E27FC236}">
                <a16:creationId xmlns:a16="http://schemas.microsoft.com/office/drawing/2014/main" id="{0D954868-13F0-8940-82AB-DCA5B6DA1B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DE5002-23F7-8849-B91A-789031F64A2A}"/>
              </a:ext>
            </a:extLst>
          </p:cNvPr>
          <p:cNvSpPr>
            <a:spLocks noGrp="1"/>
          </p:cNvSpPr>
          <p:nvPr>
            <p:ph type="sldNum" sz="quarter" idx="12"/>
          </p:nvPr>
        </p:nvSpPr>
        <p:spPr/>
        <p:txBody>
          <a:bodyPr/>
          <a:lstStyle/>
          <a:p>
            <a:fld id="{BA3DB305-B96A-244B-8ACA-425034AF420C}" type="slidenum">
              <a:rPr lang="en-GB" smtClean="0"/>
              <a:t>‹#›</a:t>
            </a:fld>
            <a:endParaRPr lang="en-GB"/>
          </a:p>
        </p:txBody>
      </p:sp>
    </p:spTree>
    <p:extLst>
      <p:ext uri="{BB962C8B-B14F-4D97-AF65-F5344CB8AC3E}">
        <p14:creationId xmlns:p14="http://schemas.microsoft.com/office/powerpoint/2010/main" val="1941857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6FB61-6890-D441-BC3A-93B2AFDB7AE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E9B681D7-642C-D346-ABB2-BA2C756B4B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947D340-C8D5-AD4C-BC13-FAAA580A059B}"/>
              </a:ext>
            </a:extLst>
          </p:cNvPr>
          <p:cNvSpPr>
            <a:spLocks noGrp="1"/>
          </p:cNvSpPr>
          <p:nvPr>
            <p:ph type="dt" sz="half" idx="10"/>
          </p:nvPr>
        </p:nvSpPr>
        <p:spPr/>
        <p:txBody>
          <a:bodyPr/>
          <a:lstStyle/>
          <a:p>
            <a:fld id="{AFB758AD-4E3E-0D4E-B777-6428E88EB097}" type="datetimeFigureOut">
              <a:rPr lang="en-GB" smtClean="0"/>
              <a:t>06/11/2019</a:t>
            </a:fld>
            <a:endParaRPr lang="en-GB"/>
          </a:p>
        </p:txBody>
      </p:sp>
      <p:sp>
        <p:nvSpPr>
          <p:cNvPr id="5" name="Footer Placeholder 4">
            <a:extLst>
              <a:ext uri="{FF2B5EF4-FFF2-40B4-BE49-F238E27FC236}">
                <a16:creationId xmlns:a16="http://schemas.microsoft.com/office/drawing/2014/main" id="{9FD420A7-4C62-E043-8393-49FF29B4B4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09A7074-6820-F643-B291-50FA375AB2AF}"/>
              </a:ext>
            </a:extLst>
          </p:cNvPr>
          <p:cNvSpPr>
            <a:spLocks noGrp="1"/>
          </p:cNvSpPr>
          <p:nvPr>
            <p:ph type="sldNum" sz="quarter" idx="12"/>
          </p:nvPr>
        </p:nvSpPr>
        <p:spPr/>
        <p:txBody>
          <a:bodyPr/>
          <a:lstStyle/>
          <a:p>
            <a:fld id="{BA3DB305-B96A-244B-8ACA-425034AF420C}" type="slidenum">
              <a:rPr lang="en-GB" smtClean="0"/>
              <a:t>‹#›</a:t>
            </a:fld>
            <a:endParaRPr lang="en-GB"/>
          </a:p>
        </p:txBody>
      </p:sp>
    </p:spTree>
    <p:extLst>
      <p:ext uri="{BB962C8B-B14F-4D97-AF65-F5344CB8AC3E}">
        <p14:creationId xmlns:p14="http://schemas.microsoft.com/office/powerpoint/2010/main" val="920992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D5D8C-0B65-BE4F-BD52-7F16D3AEC9B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967D0AAC-A642-3F45-B86C-FD119F5D983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FBB237F-798A-CF4B-A96A-038712975EC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8DD1B1C3-692D-FE42-AD05-1E9F11F62477}"/>
              </a:ext>
            </a:extLst>
          </p:cNvPr>
          <p:cNvSpPr>
            <a:spLocks noGrp="1"/>
          </p:cNvSpPr>
          <p:nvPr>
            <p:ph type="dt" sz="half" idx="10"/>
          </p:nvPr>
        </p:nvSpPr>
        <p:spPr/>
        <p:txBody>
          <a:bodyPr/>
          <a:lstStyle/>
          <a:p>
            <a:fld id="{AFB758AD-4E3E-0D4E-B777-6428E88EB097}" type="datetimeFigureOut">
              <a:rPr lang="en-GB" smtClean="0"/>
              <a:t>06/11/2019</a:t>
            </a:fld>
            <a:endParaRPr lang="en-GB"/>
          </a:p>
        </p:txBody>
      </p:sp>
      <p:sp>
        <p:nvSpPr>
          <p:cNvPr id="6" name="Footer Placeholder 5">
            <a:extLst>
              <a:ext uri="{FF2B5EF4-FFF2-40B4-BE49-F238E27FC236}">
                <a16:creationId xmlns:a16="http://schemas.microsoft.com/office/drawing/2014/main" id="{41F5AC8E-D637-034D-9E25-F470537E6B1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5ABA020-666E-6446-9AAD-45F5807872CE}"/>
              </a:ext>
            </a:extLst>
          </p:cNvPr>
          <p:cNvSpPr>
            <a:spLocks noGrp="1"/>
          </p:cNvSpPr>
          <p:nvPr>
            <p:ph type="sldNum" sz="quarter" idx="12"/>
          </p:nvPr>
        </p:nvSpPr>
        <p:spPr/>
        <p:txBody>
          <a:bodyPr/>
          <a:lstStyle/>
          <a:p>
            <a:fld id="{BA3DB305-B96A-244B-8ACA-425034AF420C}" type="slidenum">
              <a:rPr lang="en-GB" smtClean="0"/>
              <a:t>‹#›</a:t>
            </a:fld>
            <a:endParaRPr lang="en-GB"/>
          </a:p>
        </p:txBody>
      </p:sp>
    </p:spTree>
    <p:extLst>
      <p:ext uri="{BB962C8B-B14F-4D97-AF65-F5344CB8AC3E}">
        <p14:creationId xmlns:p14="http://schemas.microsoft.com/office/powerpoint/2010/main" val="258360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8EF51-6830-4349-B4E6-575A3ED1F4D4}"/>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D3FD223C-328E-9848-8BA0-75694E9CA5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52E0215-4CA9-B04F-91C5-FE76D72EEE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223EE872-4FCE-3247-91CF-6733297FE2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5FF06BE-F9D6-144F-95AE-BA05BCF0810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BC388D7-786D-EE42-947F-EE20E1C401DD}"/>
              </a:ext>
            </a:extLst>
          </p:cNvPr>
          <p:cNvSpPr>
            <a:spLocks noGrp="1"/>
          </p:cNvSpPr>
          <p:nvPr>
            <p:ph type="dt" sz="half" idx="10"/>
          </p:nvPr>
        </p:nvSpPr>
        <p:spPr/>
        <p:txBody>
          <a:bodyPr/>
          <a:lstStyle/>
          <a:p>
            <a:fld id="{AFB758AD-4E3E-0D4E-B777-6428E88EB097}" type="datetimeFigureOut">
              <a:rPr lang="en-GB" smtClean="0"/>
              <a:t>06/11/2019</a:t>
            </a:fld>
            <a:endParaRPr lang="en-GB"/>
          </a:p>
        </p:txBody>
      </p:sp>
      <p:sp>
        <p:nvSpPr>
          <p:cNvPr id="8" name="Footer Placeholder 7">
            <a:extLst>
              <a:ext uri="{FF2B5EF4-FFF2-40B4-BE49-F238E27FC236}">
                <a16:creationId xmlns:a16="http://schemas.microsoft.com/office/drawing/2014/main" id="{61715290-95D5-F24E-8456-332082005C8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4903E2B-DB4E-2A4B-AC24-0A89146B72F4}"/>
              </a:ext>
            </a:extLst>
          </p:cNvPr>
          <p:cNvSpPr>
            <a:spLocks noGrp="1"/>
          </p:cNvSpPr>
          <p:nvPr>
            <p:ph type="sldNum" sz="quarter" idx="12"/>
          </p:nvPr>
        </p:nvSpPr>
        <p:spPr/>
        <p:txBody>
          <a:bodyPr/>
          <a:lstStyle/>
          <a:p>
            <a:fld id="{BA3DB305-B96A-244B-8ACA-425034AF420C}" type="slidenum">
              <a:rPr lang="en-GB" smtClean="0"/>
              <a:t>‹#›</a:t>
            </a:fld>
            <a:endParaRPr lang="en-GB"/>
          </a:p>
        </p:txBody>
      </p:sp>
    </p:spTree>
    <p:extLst>
      <p:ext uri="{BB962C8B-B14F-4D97-AF65-F5344CB8AC3E}">
        <p14:creationId xmlns:p14="http://schemas.microsoft.com/office/powerpoint/2010/main" val="575336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776FE-C18F-4842-8108-8B6BEEB7C14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D6DAAD40-DC8F-1F4A-8B38-90BCBAB5604D}"/>
              </a:ext>
            </a:extLst>
          </p:cNvPr>
          <p:cNvSpPr>
            <a:spLocks noGrp="1"/>
          </p:cNvSpPr>
          <p:nvPr>
            <p:ph type="dt" sz="half" idx="10"/>
          </p:nvPr>
        </p:nvSpPr>
        <p:spPr/>
        <p:txBody>
          <a:bodyPr/>
          <a:lstStyle/>
          <a:p>
            <a:fld id="{AFB758AD-4E3E-0D4E-B777-6428E88EB097}" type="datetimeFigureOut">
              <a:rPr lang="en-GB" smtClean="0"/>
              <a:t>06/11/2019</a:t>
            </a:fld>
            <a:endParaRPr lang="en-GB"/>
          </a:p>
        </p:txBody>
      </p:sp>
      <p:sp>
        <p:nvSpPr>
          <p:cNvPr id="4" name="Footer Placeholder 3">
            <a:extLst>
              <a:ext uri="{FF2B5EF4-FFF2-40B4-BE49-F238E27FC236}">
                <a16:creationId xmlns:a16="http://schemas.microsoft.com/office/drawing/2014/main" id="{9C18D53F-7102-F548-A9A9-F4521DEC18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953EA3B-EB53-514A-A1F9-A8199EB611FF}"/>
              </a:ext>
            </a:extLst>
          </p:cNvPr>
          <p:cNvSpPr>
            <a:spLocks noGrp="1"/>
          </p:cNvSpPr>
          <p:nvPr>
            <p:ph type="sldNum" sz="quarter" idx="12"/>
          </p:nvPr>
        </p:nvSpPr>
        <p:spPr/>
        <p:txBody>
          <a:bodyPr/>
          <a:lstStyle/>
          <a:p>
            <a:fld id="{BA3DB305-B96A-244B-8ACA-425034AF420C}" type="slidenum">
              <a:rPr lang="en-GB" smtClean="0"/>
              <a:t>‹#›</a:t>
            </a:fld>
            <a:endParaRPr lang="en-GB"/>
          </a:p>
        </p:txBody>
      </p:sp>
    </p:spTree>
    <p:extLst>
      <p:ext uri="{BB962C8B-B14F-4D97-AF65-F5344CB8AC3E}">
        <p14:creationId xmlns:p14="http://schemas.microsoft.com/office/powerpoint/2010/main" val="3415925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84E49C-A535-E041-8DAC-104022696CD5}"/>
              </a:ext>
            </a:extLst>
          </p:cNvPr>
          <p:cNvSpPr>
            <a:spLocks noGrp="1"/>
          </p:cNvSpPr>
          <p:nvPr>
            <p:ph type="dt" sz="half" idx="10"/>
          </p:nvPr>
        </p:nvSpPr>
        <p:spPr/>
        <p:txBody>
          <a:bodyPr/>
          <a:lstStyle/>
          <a:p>
            <a:fld id="{AFB758AD-4E3E-0D4E-B777-6428E88EB097}" type="datetimeFigureOut">
              <a:rPr lang="en-GB" smtClean="0"/>
              <a:t>06/11/2019</a:t>
            </a:fld>
            <a:endParaRPr lang="en-GB"/>
          </a:p>
        </p:txBody>
      </p:sp>
      <p:sp>
        <p:nvSpPr>
          <p:cNvPr id="3" name="Footer Placeholder 2">
            <a:extLst>
              <a:ext uri="{FF2B5EF4-FFF2-40B4-BE49-F238E27FC236}">
                <a16:creationId xmlns:a16="http://schemas.microsoft.com/office/drawing/2014/main" id="{02746B16-D65C-DF47-B8DD-302EC1EABAA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450ADE9-B6E8-ED43-AF7E-CCDC60ACF4E6}"/>
              </a:ext>
            </a:extLst>
          </p:cNvPr>
          <p:cNvSpPr>
            <a:spLocks noGrp="1"/>
          </p:cNvSpPr>
          <p:nvPr>
            <p:ph type="sldNum" sz="quarter" idx="12"/>
          </p:nvPr>
        </p:nvSpPr>
        <p:spPr/>
        <p:txBody>
          <a:bodyPr/>
          <a:lstStyle/>
          <a:p>
            <a:fld id="{BA3DB305-B96A-244B-8ACA-425034AF420C}" type="slidenum">
              <a:rPr lang="en-GB" smtClean="0"/>
              <a:t>‹#›</a:t>
            </a:fld>
            <a:endParaRPr lang="en-GB"/>
          </a:p>
        </p:txBody>
      </p:sp>
    </p:spTree>
    <p:extLst>
      <p:ext uri="{BB962C8B-B14F-4D97-AF65-F5344CB8AC3E}">
        <p14:creationId xmlns:p14="http://schemas.microsoft.com/office/powerpoint/2010/main" val="1268207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BF10C-AF8E-6744-847C-8DDE1E6C7E5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E1135803-BF0A-DB4B-880E-063F0FEE30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08F0246F-3792-C347-B331-4381338C5F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83FF977-5D0C-674E-819F-AF153A83C78E}"/>
              </a:ext>
            </a:extLst>
          </p:cNvPr>
          <p:cNvSpPr>
            <a:spLocks noGrp="1"/>
          </p:cNvSpPr>
          <p:nvPr>
            <p:ph type="dt" sz="half" idx="10"/>
          </p:nvPr>
        </p:nvSpPr>
        <p:spPr/>
        <p:txBody>
          <a:bodyPr/>
          <a:lstStyle/>
          <a:p>
            <a:fld id="{AFB758AD-4E3E-0D4E-B777-6428E88EB097}" type="datetimeFigureOut">
              <a:rPr lang="en-GB" smtClean="0"/>
              <a:t>06/11/2019</a:t>
            </a:fld>
            <a:endParaRPr lang="en-GB"/>
          </a:p>
        </p:txBody>
      </p:sp>
      <p:sp>
        <p:nvSpPr>
          <p:cNvPr id="6" name="Footer Placeholder 5">
            <a:extLst>
              <a:ext uri="{FF2B5EF4-FFF2-40B4-BE49-F238E27FC236}">
                <a16:creationId xmlns:a16="http://schemas.microsoft.com/office/drawing/2014/main" id="{B282B358-3A8D-C745-98E9-C3E56411CF2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D8864E6-F393-1147-A5B2-61901A982CD9}"/>
              </a:ext>
            </a:extLst>
          </p:cNvPr>
          <p:cNvSpPr>
            <a:spLocks noGrp="1"/>
          </p:cNvSpPr>
          <p:nvPr>
            <p:ph type="sldNum" sz="quarter" idx="12"/>
          </p:nvPr>
        </p:nvSpPr>
        <p:spPr/>
        <p:txBody>
          <a:bodyPr/>
          <a:lstStyle/>
          <a:p>
            <a:fld id="{BA3DB305-B96A-244B-8ACA-425034AF420C}" type="slidenum">
              <a:rPr lang="en-GB" smtClean="0"/>
              <a:t>‹#›</a:t>
            </a:fld>
            <a:endParaRPr lang="en-GB"/>
          </a:p>
        </p:txBody>
      </p:sp>
    </p:spTree>
    <p:extLst>
      <p:ext uri="{BB962C8B-B14F-4D97-AF65-F5344CB8AC3E}">
        <p14:creationId xmlns:p14="http://schemas.microsoft.com/office/powerpoint/2010/main" val="2031323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96AC3-2E69-5C44-8454-B66A5A7BF0A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69A246E6-2CFC-264E-B44D-F67CD7C773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9F50AF8-9EEE-B648-93C1-533350B105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4729188-496B-E74D-A47F-2E57FD1432DE}"/>
              </a:ext>
            </a:extLst>
          </p:cNvPr>
          <p:cNvSpPr>
            <a:spLocks noGrp="1"/>
          </p:cNvSpPr>
          <p:nvPr>
            <p:ph type="dt" sz="half" idx="10"/>
          </p:nvPr>
        </p:nvSpPr>
        <p:spPr/>
        <p:txBody>
          <a:bodyPr/>
          <a:lstStyle/>
          <a:p>
            <a:fld id="{AFB758AD-4E3E-0D4E-B777-6428E88EB097}" type="datetimeFigureOut">
              <a:rPr lang="en-GB" smtClean="0"/>
              <a:t>06/11/2019</a:t>
            </a:fld>
            <a:endParaRPr lang="en-GB"/>
          </a:p>
        </p:txBody>
      </p:sp>
      <p:sp>
        <p:nvSpPr>
          <p:cNvPr id="6" name="Footer Placeholder 5">
            <a:extLst>
              <a:ext uri="{FF2B5EF4-FFF2-40B4-BE49-F238E27FC236}">
                <a16:creationId xmlns:a16="http://schemas.microsoft.com/office/drawing/2014/main" id="{6239E67A-2614-0E45-B498-CA8C3CF30E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C9450C-6F1E-9B44-B698-0201584716DE}"/>
              </a:ext>
            </a:extLst>
          </p:cNvPr>
          <p:cNvSpPr>
            <a:spLocks noGrp="1"/>
          </p:cNvSpPr>
          <p:nvPr>
            <p:ph type="sldNum" sz="quarter" idx="12"/>
          </p:nvPr>
        </p:nvSpPr>
        <p:spPr/>
        <p:txBody>
          <a:bodyPr/>
          <a:lstStyle/>
          <a:p>
            <a:fld id="{BA3DB305-B96A-244B-8ACA-425034AF420C}" type="slidenum">
              <a:rPr lang="en-GB" smtClean="0"/>
              <a:t>‹#›</a:t>
            </a:fld>
            <a:endParaRPr lang="en-GB"/>
          </a:p>
        </p:txBody>
      </p:sp>
    </p:spTree>
    <p:extLst>
      <p:ext uri="{BB962C8B-B14F-4D97-AF65-F5344CB8AC3E}">
        <p14:creationId xmlns:p14="http://schemas.microsoft.com/office/powerpoint/2010/main" val="704682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5671AF-80CA-554C-A0B3-03A5F7943F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DAB71438-468C-8F41-A92F-BA5F52736A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6BAB80-2761-B947-B310-167008F0A5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B758AD-4E3E-0D4E-B777-6428E88EB097}" type="datetimeFigureOut">
              <a:rPr lang="en-GB" smtClean="0"/>
              <a:t>06/11/2019</a:t>
            </a:fld>
            <a:endParaRPr lang="en-GB"/>
          </a:p>
        </p:txBody>
      </p:sp>
      <p:sp>
        <p:nvSpPr>
          <p:cNvPr id="5" name="Footer Placeholder 4">
            <a:extLst>
              <a:ext uri="{FF2B5EF4-FFF2-40B4-BE49-F238E27FC236}">
                <a16:creationId xmlns:a16="http://schemas.microsoft.com/office/drawing/2014/main" id="{A8AC4000-2012-1943-90E9-A7CD45DA71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8461CDE-C0E3-6A46-B82B-F69EFD4DA0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3DB305-B96A-244B-8ACA-425034AF420C}" type="slidenum">
              <a:rPr lang="en-GB" smtClean="0"/>
              <a:t>‹#›</a:t>
            </a:fld>
            <a:endParaRPr lang="en-GB"/>
          </a:p>
        </p:txBody>
      </p:sp>
    </p:spTree>
    <p:extLst>
      <p:ext uri="{BB962C8B-B14F-4D97-AF65-F5344CB8AC3E}">
        <p14:creationId xmlns:p14="http://schemas.microsoft.com/office/powerpoint/2010/main" val="38078212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png"/><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png"/><Relationship Id="rId1" Type="http://schemas.openxmlformats.org/officeDocument/2006/relationships/slideLayout" Target="../slideLayouts/slideLayout14.xml"/><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28.tiff"/></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png"/><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28.tiff"/></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png"/><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28.tiff"/></Relationships>
</file>

<file path=ppt/slides/_rels/slide3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8.tiff"/></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0.xml.rels><?xml version="1.0" encoding="UTF-8" standalone="yes"?>
<Relationships xmlns="http://schemas.openxmlformats.org/package/2006/relationships"><Relationship Id="rId8" Type="http://schemas.openxmlformats.org/officeDocument/2006/relationships/hyperlink" Target="https://genenetwork.nl/biosqtlbrowser/" TargetMode="External"/><Relationship Id="rId3" Type="http://schemas.openxmlformats.org/officeDocument/2006/relationships/hyperlink" Target="http://locuszoom.org/" TargetMode="External"/><Relationship Id="rId7" Type="http://schemas.openxmlformats.org/officeDocument/2006/relationships/hyperlink" Target="https://eqtlgen.or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www.ebi.ac.uk/gwas/" TargetMode="External"/><Relationship Id="rId5" Type="http://schemas.openxmlformats.org/officeDocument/2006/relationships/hyperlink" Target="https://genome-euro.ucsc.edu/index.html" TargetMode="External"/><Relationship Id="rId10" Type="http://schemas.openxmlformats.org/officeDocument/2006/relationships/hyperlink" Target="http://geneatlas.roslin.ed.ac.uk/" TargetMode="External"/><Relationship Id="rId4" Type="http://schemas.openxmlformats.org/officeDocument/2006/relationships/hyperlink" Target="https://ldlink.nci.nih.gov/" TargetMode="External"/><Relationship Id="rId9" Type="http://schemas.openxmlformats.org/officeDocument/2006/relationships/hyperlink" Target="https://fuma.ctglab.n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D5EE-0E23-1F4E-BA05-CC8E7558D1DF}"/>
              </a:ext>
            </a:extLst>
          </p:cNvPr>
          <p:cNvSpPr>
            <a:spLocks noGrp="1"/>
          </p:cNvSpPr>
          <p:nvPr>
            <p:ph type="ctrTitle"/>
          </p:nvPr>
        </p:nvSpPr>
        <p:spPr>
          <a:xfrm>
            <a:off x="1108129" y="987821"/>
            <a:ext cx="9975742" cy="3165079"/>
          </a:xfrm>
        </p:spPr>
        <p:txBody>
          <a:bodyPr>
            <a:normAutofit/>
          </a:bodyPr>
          <a:lstStyle/>
          <a:p>
            <a:r>
              <a:rPr lang="en-GB" sz="5400" dirty="0"/>
              <a:t>Follow-up after GWAS</a:t>
            </a:r>
            <a:br>
              <a:rPr lang="en-GB" sz="5400" dirty="0"/>
            </a:br>
            <a:br>
              <a:rPr lang="en-GB" sz="5400" dirty="0"/>
            </a:br>
            <a:r>
              <a:rPr lang="en-GB" sz="4000" dirty="0"/>
              <a:t>(expression) quantitative trait loci</a:t>
            </a:r>
            <a:endParaRPr lang="en-GB" sz="5400" dirty="0"/>
          </a:p>
        </p:txBody>
      </p:sp>
      <p:sp>
        <p:nvSpPr>
          <p:cNvPr id="3" name="Subtitle 2">
            <a:extLst>
              <a:ext uri="{FF2B5EF4-FFF2-40B4-BE49-F238E27FC236}">
                <a16:creationId xmlns:a16="http://schemas.microsoft.com/office/drawing/2014/main" id="{3E7A1E30-DF6D-7249-9E44-FDAF9A03F2B0}"/>
              </a:ext>
            </a:extLst>
          </p:cNvPr>
          <p:cNvSpPr>
            <a:spLocks noGrp="1"/>
          </p:cNvSpPr>
          <p:nvPr>
            <p:ph type="subTitle" idx="1"/>
          </p:nvPr>
        </p:nvSpPr>
        <p:spPr>
          <a:xfrm>
            <a:off x="342900" y="5321299"/>
            <a:ext cx="3911600" cy="1220553"/>
          </a:xfrm>
        </p:spPr>
        <p:txBody>
          <a:bodyPr>
            <a:normAutofit/>
          </a:bodyPr>
          <a:lstStyle/>
          <a:p>
            <a:pPr algn="l"/>
            <a:r>
              <a:rPr lang="en-GB" dirty="0"/>
              <a:t>MPDI TCII</a:t>
            </a:r>
          </a:p>
          <a:p>
            <a:pPr algn="l"/>
            <a:r>
              <a:rPr lang="en-GB" dirty="0"/>
              <a:t>6</a:t>
            </a:r>
            <a:r>
              <a:rPr lang="en-GB" baseline="30000" dirty="0"/>
              <a:t>th</a:t>
            </a:r>
            <a:r>
              <a:rPr lang="en-GB" dirty="0"/>
              <a:t> November 2019</a:t>
            </a:r>
          </a:p>
        </p:txBody>
      </p:sp>
      <p:grpSp>
        <p:nvGrpSpPr>
          <p:cNvPr id="4" name="Group 3">
            <a:extLst>
              <a:ext uri="{FF2B5EF4-FFF2-40B4-BE49-F238E27FC236}">
                <a16:creationId xmlns:a16="http://schemas.microsoft.com/office/drawing/2014/main" id="{347E7FDA-1A20-0F43-9B3C-AF0B8AAA58E3}"/>
              </a:ext>
            </a:extLst>
          </p:cNvPr>
          <p:cNvGrpSpPr/>
          <p:nvPr/>
        </p:nvGrpSpPr>
        <p:grpSpPr>
          <a:xfrm>
            <a:off x="4526927" y="5184377"/>
            <a:ext cx="7228115" cy="1168328"/>
            <a:chOff x="4540549" y="5047551"/>
            <a:chExt cx="7518401" cy="1168328"/>
          </a:xfrm>
        </p:grpSpPr>
        <p:sp>
          <p:nvSpPr>
            <p:cNvPr id="5" name="Title 1">
              <a:extLst>
                <a:ext uri="{FF2B5EF4-FFF2-40B4-BE49-F238E27FC236}">
                  <a16:creationId xmlns:a16="http://schemas.microsoft.com/office/drawing/2014/main" id="{BFBFF19A-CEF1-A843-84E9-C36ADE6A775D}"/>
                </a:ext>
              </a:extLst>
            </p:cNvPr>
            <p:cNvSpPr txBox="1">
              <a:spLocks/>
            </p:cNvSpPr>
            <p:nvPr/>
          </p:nvSpPr>
          <p:spPr>
            <a:xfrm>
              <a:off x="4540549" y="5047551"/>
              <a:ext cx="7518401" cy="110252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2000" b="1" dirty="0">
                  <a:latin typeface="+mn-lt"/>
                  <a:cs typeface="Helvetica"/>
                </a:rPr>
                <a:t>Annique Claringbould</a:t>
              </a:r>
            </a:p>
            <a:p>
              <a:pPr algn="r"/>
              <a:r>
                <a:rPr lang="en-US" sz="1800" dirty="0" err="1">
                  <a:latin typeface="+mn-lt"/>
                  <a:cs typeface="Helvetica"/>
                </a:rPr>
                <a:t>FrankeSwertzLab</a:t>
              </a:r>
              <a:endParaRPr lang="en-US" sz="1800" dirty="0">
                <a:latin typeface="+mn-lt"/>
                <a:cs typeface="Helvetica"/>
              </a:endParaRPr>
            </a:p>
            <a:p>
              <a:pPr algn="r"/>
              <a:r>
                <a:rPr lang="en-US" sz="1800" dirty="0">
                  <a:latin typeface="+mn-lt"/>
                  <a:cs typeface="Helvetica"/>
                </a:rPr>
                <a:t>University Medical Center Groningen </a:t>
              </a:r>
            </a:p>
            <a:p>
              <a:pPr algn="r"/>
              <a:r>
                <a:rPr lang="en-US" sz="1800" dirty="0">
                  <a:solidFill>
                    <a:srgbClr val="00B0F0"/>
                  </a:solidFill>
                  <a:latin typeface="+mn-lt"/>
                  <a:cs typeface="Helvetica"/>
                </a:rPr>
                <a:t>@</a:t>
              </a:r>
              <a:r>
                <a:rPr lang="en-US" sz="1800" dirty="0" err="1">
                  <a:solidFill>
                    <a:srgbClr val="00B0F0"/>
                  </a:solidFill>
                  <a:latin typeface="+mn-lt"/>
                  <a:cs typeface="Helvetica"/>
                </a:rPr>
                <a:t>AnniqueC</a:t>
              </a:r>
              <a:endParaRPr lang="en-US" sz="1800" dirty="0">
                <a:solidFill>
                  <a:srgbClr val="00B0F0"/>
                </a:solidFill>
                <a:latin typeface="+mn-lt"/>
                <a:cs typeface="Helvetica"/>
              </a:endParaRPr>
            </a:p>
          </p:txBody>
        </p:sp>
        <p:pic>
          <p:nvPicPr>
            <p:cNvPr id="6" name="Picture 5">
              <a:extLst>
                <a:ext uri="{FF2B5EF4-FFF2-40B4-BE49-F238E27FC236}">
                  <a16:creationId xmlns:a16="http://schemas.microsoft.com/office/drawing/2014/main" id="{16822A29-5D9E-AD40-9EB0-36B7BFA5D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8255" y="5971980"/>
              <a:ext cx="299872" cy="243899"/>
            </a:xfrm>
            <a:prstGeom prst="rect">
              <a:avLst/>
            </a:prstGeom>
          </p:spPr>
        </p:pic>
      </p:grpSp>
    </p:spTree>
    <p:extLst>
      <p:ext uri="{BB962C8B-B14F-4D97-AF65-F5344CB8AC3E}">
        <p14:creationId xmlns:p14="http://schemas.microsoft.com/office/powerpoint/2010/main" val="4167060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Moving from variants to genes using </a:t>
            </a:r>
            <a:r>
              <a:rPr lang="en-US" dirty="0" err="1"/>
              <a:t>eQTLs</a:t>
            </a:r>
            <a:endParaRPr lang="en-US" dirty="0"/>
          </a:p>
        </p:txBody>
      </p:sp>
      <p:sp>
        <p:nvSpPr>
          <p:cNvPr id="11" name="Content Placeholder 10"/>
          <p:cNvSpPr>
            <a:spLocks noGrp="1"/>
          </p:cNvSpPr>
          <p:nvPr>
            <p:ph sz="quarter" idx="1"/>
          </p:nvPr>
        </p:nvSpPr>
        <p:spPr>
          <a:xfrm>
            <a:off x="838199" y="1825625"/>
            <a:ext cx="7603436" cy="4351338"/>
          </a:xfrm>
        </p:spPr>
        <p:txBody>
          <a:bodyPr>
            <a:normAutofit/>
          </a:bodyPr>
          <a:lstStyle/>
          <a:p>
            <a:r>
              <a:rPr lang="en-US" dirty="0"/>
              <a:t>eQTL = </a:t>
            </a:r>
            <a:r>
              <a:rPr lang="en-US" b="1" u="sng" dirty="0"/>
              <a:t>e</a:t>
            </a:r>
            <a:r>
              <a:rPr lang="en-US" dirty="0"/>
              <a:t>xpression </a:t>
            </a:r>
            <a:r>
              <a:rPr lang="en-US" b="1" u="sng" dirty="0"/>
              <a:t>q</a:t>
            </a:r>
            <a:r>
              <a:rPr lang="en-US" dirty="0"/>
              <a:t>uantitative </a:t>
            </a:r>
            <a:r>
              <a:rPr lang="en-US" b="1" u="sng" dirty="0"/>
              <a:t>t</a:t>
            </a:r>
            <a:r>
              <a:rPr lang="en-US" dirty="0"/>
              <a:t>rait </a:t>
            </a:r>
            <a:r>
              <a:rPr lang="en-US" b="1" u="sng" dirty="0"/>
              <a:t>l</a:t>
            </a:r>
            <a:r>
              <a:rPr lang="en-US" dirty="0"/>
              <a:t>ocus</a:t>
            </a:r>
          </a:p>
          <a:p>
            <a:endParaRPr lang="en-US" dirty="0"/>
          </a:p>
          <a:p>
            <a:r>
              <a:rPr lang="en-US" dirty="0"/>
              <a:t>Most GWAS hits do </a:t>
            </a:r>
            <a:r>
              <a:rPr lang="en-US" b="1" dirty="0">
                <a:solidFill>
                  <a:srgbClr val="C00000"/>
                </a:solidFill>
              </a:rPr>
              <a:t>not</a:t>
            </a:r>
            <a:r>
              <a:rPr lang="en-US" dirty="0">
                <a:solidFill>
                  <a:srgbClr val="C00000"/>
                </a:solidFill>
              </a:rPr>
              <a:t> </a:t>
            </a:r>
            <a:r>
              <a:rPr lang="en-US" dirty="0"/>
              <a:t>change protein structure</a:t>
            </a:r>
          </a:p>
          <a:p>
            <a:endParaRPr lang="en-US" dirty="0"/>
          </a:p>
          <a:p>
            <a:r>
              <a:rPr lang="en-US" dirty="0"/>
              <a:t>They often </a:t>
            </a:r>
            <a:r>
              <a:rPr lang="en-US" b="1" dirty="0">
                <a:solidFill>
                  <a:srgbClr val="00B050"/>
                </a:solidFill>
              </a:rPr>
              <a:t>do</a:t>
            </a:r>
            <a:r>
              <a:rPr lang="en-US" dirty="0">
                <a:solidFill>
                  <a:srgbClr val="00B050"/>
                </a:solidFill>
              </a:rPr>
              <a:t> </a:t>
            </a:r>
            <a:r>
              <a:rPr lang="en-US" dirty="0"/>
              <a:t>affect expression levels</a:t>
            </a:r>
          </a:p>
          <a:p>
            <a:endParaRPr lang="en-US" dirty="0"/>
          </a:p>
          <a:p>
            <a:r>
              <a:rPr lang="en-US" dirty="0"/>
              <a:t>Genetic variation correlated to expression</a:t>
            </a:r>
          </a:p>
          <a:p>
            <a:endParaRPr lang="en-US" dirty="0"/>
          </a:p>
        </p:txBody>
      </p:sp>
    </p:spTree>
    <p:extLst>
      <p:ext uri="{BB962C8B-B14F-4D97-AF65-F5344CB8AC3E}">
        <p14:creationId xmlns:p14="http://schemas.microsoft.com/office/powerpoint/2010/main" val="3568102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Expression Quantitative Trait Locus</a:t>
            </a:r>
          </a:p>
        </p:txBody>
      </p:sp>
      <p:sp>
        <p:nvSpPr>
          <p:cNvPr id="11" name="Content Placeholder 10"/>
          <p:cNvSpPr>
            <a:spLocks noGrp="1"/>
          </p:cNvSpPr>
          <p:nvPr>
            <p:ph sz="quarter" idx="1"/>
          </p:nvPr>
        </p:nvSpPr>
        <p:spPr>
          <a:xfrm>
            <a:off x="838199" y="1825625"/>
            <a:ext cx="7603436" cy="494626"/>
          </a:xfrm>
        </p:spPr>
        <p:txBody>
          <a:bodyPr>
            <a:normAutofit/>
          </a:bodyPr>
          <a:lstStyle/>
          <a:p>
            <a:pPr marL="0" indent="0">
              <a:buNone/>
            </a:pPr>
            <a:r>
              <a:rPr lang="en-US" b="1" u="sng" dirty="0"/>
              <a:t>e</a:t>
            </a:r>
            <a:r>
              <a:rPr lang="en-US" dirty="0"/>
              <a:t>xpression 	</a:t>
            </a:r>
            <a:r>
              <a:rPr lang="en-US" b="1" u="sng" dirty="0"/>
              <a:t>q</a:t>
            </a:r>
            <a:r>
              <a:rPr lang="en-US" dirty="0"/>
              <a:t>uantitative </a:t>
            </a:r>
            <a:r>
              <a:rPr lang="en-US" b="1" u="sng" dirty="0"/>
              <a:t>t</a:t>
            </a:r>
            <a:r>
              <a:rPr lang="en-US" dirty="0"/>
              <a:t>rait 	</a:t>
            </a:r>
            <a:r>
              <a:rPr lang="en-US" b="1" u="sng" dirty="0"/>
              <a:t>l</a:t>
            </a:r>
            <a:r>
              <a:rPr lang="en-US" dirty="0"/>
              <a:t>ocus</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020CAFE7-5C01-C941-A555-534AD291F449}"/>
              </a:ext>
            </a:extLst>
          </p:cNvPr>
          <p:cNvPicPr>
            <a:picLocks noChangeAspect="1"/>
          </p:cNvPicPr>
          <p:nvPr/>
        </p:nvPicPr>
        <p:blipFill rotWithShape="1">
          <a:blip r:embed="rId3"/>
          <a:srcRect b="50000"/>
          <a:stretch/>
        </p:blipFill>
        <p:spPr>
          <a:xfrm>
            <a:off x="1010478" y="4016724"/>
            <a:ext cx="5257801" cy="2476151"/>
          </a:xfrm>
          <a:prstGeom prst="rect">
            <a:avLst/>
          </a:prstGeom>
        </p:spPr>
      </p:pic>
      <p:grpSp>
        <p:nvGrpSpPr>
          <p:cNvPr id="8" name="Group 7">
            <a:extLst>
              <a:ext uri="{FF2B5EF4-FFF2-40B4-BE49-F238E27FC236}">
                <a16:creationId xmlns:a16="http://schemas.microsoft.com/office/drawing/2014/main" id="{77AB1E0E-9C0B-A341-8740-99729855E19C}"/>
              </a:ext>
            </a:extLst>
          </p:cNvPr>
          <p:cNvGrpSpPr/>
          <p:nvPr/>
        </p:nvGrpSpPr>
        <p:grpSpPr>
          <a:xfrm>
            <a:off x="5116992" y="2320252"/>
            <a:ext cx="1548852" cy="1047479"/>
            <a:chOff x="5116992" y="2320252"/>
            <a:chExt cx="1548852" cy="1047479"/>
          </a:xfrm>
        </p:grpSpPr>
        <p:sp>
          <p:nvSpPr>
            <p:cNvPr id="6" name="Left Brace 5">
              <a:extLst>
                <a:ext uri="{FF2B5EF4-FFF2-40B4-BE49-F238E27FC236}">
                  <a16:creationId xmlns:a16="http://schemas.microsoft.com/office/drawing/2014/main" id="{BEF97E88-8BB3-F941-A4E2-FBDD710BF605}"/>
                </a:ext>
              </a:extLst>
            </p:cNvPr>
            <p:cNvSpPr/>
            <p:nvPr/>
          </p:nvSpPr>
          <p:spPr>
            <a:xfrm rot="16200000">
              <a:off x="5720121" y="2101436"/>
              <a:ext cx="342594" cy="7802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 name="TextBox 6">
              <a:extLst>
                <a:ext uri="{FF2B5EF4-FFF2-40B4-BE49-F238E27FC236}">
                  <a16:creationId xmlns:a16="http://schemas.microsoft.com/office/drawing/2014/main" id="{56F26626-D9B7-344F-A71B-6874361F9E7A}"/>
                </a:ext>
              </a:extLst>
            </p:cNvPr>
            <p:cNvSpPr txBox="1"/>
            <p:nvPr/>
          </p:nvSpPr>
          <p:spPr>
            <a:xfrm>
              <a:off x="5116992" y="2721400"/>
              <a:ext cx="1548852" cy="646331"/>
            </a:xfrm>
            <a:prstGeom prst="rect">
              <a:avLst/>
            </a:prstGeom>
            <a:noFill/>
          </p:spPr>
          <p:txBody>
            <a:bodyPr wrap="square" rtlCol="0">
              <a:spAutoFit/>
            </a:bodyPr>
            <a:lstStyle/>
            <a:p>
              <a:pPr algn="ctr"/>
              <a:r>
                <a:rPr lang="en-GB" dirty="0"/>
                <a:t>small part of the genome</a:t>
              </a:r>
            </a:p>
          </p:txBody>
        </p:sp>
      </p:grpSp>
      <p:grpSp>
        <p:nvGrpSpPr>
          <p:cNvPr id="15" name="Group 14">
            <a:extLst>
              <a:ext uri="{FF2B5EF4-FFF2-40B4-BE49-F238E27FC236}">
                <a16:creationId xmlns:a16="http://schemas.microsoft.com/office/drawing/2014/main" id="{9EA0D72A-CD23-0940-96F8-488FF5D4A395}"/>
              </a:ext>
            </a:extLst>
          </p:cNvPr>
          <p:cNvGrpSpPr/>
          <p:nvPr/>
        </p:nvGrpSpPr>
        <p:grpSpPr>
          <a:xfrm>
            <a:off x="962438" y="2320252"/>
            <a:ext cx="1475966" cy="1066909"/>
            <a:chOff x="962438" y="2320252"/>
            <a:chExt cx="1475966" cy="1066909"/>
          </a:xfrm>
        </p:grpSpPr>
        <p:sp>
          <p:nvSpPr>
            <p:cNvPr id="10" name="Left Brace 9">
              <a:extLst>
                <a:ext uri="{FF2B5EF4-FFF2-40B4-BE49-F238E27FC236}">
                  <a16:creationId xmlns:a16="http://schemas.microsoft.com/office/drawing/2014/main" id="{C5251EED-1EFB-F041-834A-7F0BB81F2EEC}"/>
                </a:ext>
              </a:extLst>
            </p:cNvPr>
            <p:cNvSpPr/>
            <p:nvPr/>
          </p:nvSpPr>
          <p:spPr>
            <a:xfrm rot="16200000">
              <a:off x="1529124" y="1753566"/>
              <a:ext cx="342594" cy="14759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4" name="TextBox 13">
              <a:extLst>
                <a:ext uri="{FF2B5EF4-FFF2-40B4-BE49-F238E27FC236}">
                  <a16:creationId xmlns:a16="http://schemas.microsoft.com/office/drawing/2014/main" id="{7E68A4DF-8F4D-534B-93F5-C0D7EFACC605}"/>
                </a:ext>
              </a:extLst>
            </p:cNvPr>
            <p:cNvSpPr txBox="1"/>
            <p:nvPr/>
          </p:nvSpPr>
          <p:spPr>
            <a:xfrm>
              <a:off x="1099103" y="2740830"/>
              <a:ext cx="1202635" cy="646331"/>
            </a:xfrm>
            <a:prstGeom prst="rect">
              <a:avLst/>
            </a:prstGeom>
            <a:noFill/>
          </p:spPr>
          <p:txBody>
            <a:bodyPr wrap="square" rtlCol="0">
              <a:spAutoFit/>
            </a:bodyPr>
            <a:lstStyle/>
            <a:p>
              <a:pPr algn="ctr"/>
              <a:r>
                <a:rPr lang="en-GB" dirty="0"/>
                <a:t>molecular data layer</a:t>
              </a:r>
            </a:p>
          </p:txBody>
        </p:sp>
      </p:grpSp>
      <p:grpSp>
        <p:nvGrpSpPr>
          <p:cNvPr id="17" name="Group 16">
            <a:extLst>
              <a:ext uri="{FF2B5EF4-FFF2-40B4-BE49-F238E27FC236}">
                <a16:creationId xmlns:a16="http://schemas.microsoft.com/office/drawing/2014/main" id="{07FB2FD2-D519-DD4D-822C-CD08315268E8}"/>
              </a:ext>
            </a:extLst>
          </p:cNvPr>
          <p:cNvGrpSpPr/>
          <p:nvPr/>
        </p:nvGrpSpPr>
        <p:grpSpPr>
          <a:xfrm>
            <a:off x="2731602" y="2320252"/>
            <a:ext cx="2410241" cy="1054607"/>
            <a:chOff x="2731602" y="2320252"/>
            <a:chExt cx="2410241" cy="1054607"/>
          </a:xfrm>
        </p:grpSpPr>
        <p:sp>
          <p:nvSpPr>
            <p:cNvPr id="13" name="Left Brace 12">
              <a:extLst>
                <a:ext uri="{FF2B5EF4-FFF2-40B4-BE49-F238E27FC236}">
                  <a16:creationId xmlns:a16="http://schemas.microsoft.com/office/drawing/2014/main" id="{CEF809CB-FA88-4F44-9DF7-45C987277F80}"/>
                </a:ext>
              </a:extLst>
            </p:cNvPr>
            <p:cNvSpPr/>
            <p:nvPr/>
          </p:nvSpPr>
          <p:spPr>
            <a:xfrm rot="16200000">
              <a:off x="3765426" y="1286428"/>
              <a:ext cx="342594" cy="24102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6" name="TextBox 15">
              <a:extLst>
                <a:ext uri="{FF2B5EF4-FFF2-40B4-BE49-F238E27FC236}">
                  <a16:creationId xmlns:a16="http://schemas.microsoft.com/office/drawing/2014/main" id="{CF216213-AD28-B440-B410-F8582BB52F8B}"/>
                </a:ext>
              </a:extLst>
            </p:cNvPr>
            <p:cNvSpPr txBox="1"/>
            <p:nvPr/>
          </p:nvSpPr>
          <p:spPr>
            <a:xfrm>
              <a:off x="2891041" y="2728528"/>
              <a:ext cx="2091363" cy="646331"/>
            </a:xfrm>
            <a:prstGeom prst="rect">
              <a:avLst/>
            </a:prstGeom>
            <a:noFill/>
          </p:spPr>
          <p:txBody>
            <a:bodyPr wrap="square" rtlCol="0">
              <a:spAutoFit/>
            </a:bodyPr>
            <a:lstStyle/>
            <a:p>
              <a:pPr algn="ctr"/>
              <a:r>
                <a:rPr lang="en-GB" dirty="0"/>
                <a:t>phenotype with continuous measure</a:t>
              </a:r>
            </a:p>
          </p:txBody>
        </p:sp>
      </p:grpSp>
      <p:pic>
        <p:nvPicPr>
          <p:cNvPr id="18" name="Picture 17" descr="A screenshot of a cell phone&#10;&#10;Description automatically generated">
            <a:extLst>
              <a:ext uri="{FF2B5EF4-FFF2-40B4-BE49-F238E27FC236}">
                <a16:creationId xmlns:a16="http://schemas.microsoft.com/office/drawing/2014/main" id="{7E02DBAC-3E5F-BB41-891C-4D228328F9A5}"/>
              </a:ext>
            </a:extLst>
          </p:cNvPr>
          <p:cNvPicPr>
            <a:picLocks noChangeAspect="1"/>
          </p:cNvPicPr>
          <p:nvPr/>
        </p:nvPicPr>
        <p:blipFill rotWithShape="1">
          <a:blip r:embed="rId3"/>
          <a:srcRect t="46544" b="-2166"/>
          <a:stretch/>
        </p:blipFill>
        <p:spPr>
          <a:xfrm>
            <a:off x="5731147" y="2398538"/>
            <a:ext cx="7815063" cy="4094337"/>
          </a:xfrm>
          <a:prstGeom prst="rect">
            <a:avLst/>
          </a:prstGeom>
        </p:spPr>
      </p:pic>
    </p:spTree>
    <p:extLst>
      <p:ext uri="{BB962C8B-B14F-4D97-AF65-F5344CB8AC3E}">
        <p14:creationId xmlns:p14="http://schemas.microsoft.com/office/powerpoint/2010/main" val="282050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6"/>
          <p:cNvGraphicFramePr>
            <a:graphicFrameLocks noGrp="1"/>
          </p:cNvGraphicFramePr>
          <p:nvPr>
            <p:ph sz="quarter" idx="4"/>
            <p:extLst>
              <p:ext uri="{D42A27DB-BD31-4B8C-83A1-F6EECF244321}">
                <p14:modId xmlns:p14="http://schemas.microsoft.com/office/powerpoint/2010/main" val="2687530805"/>
              </p:ext>
            </p:extLst>
          </p:nvPr>
        </p:nvGraphicFramePr>
        <p:xfrm>
          <a:off x="6324600" y="2385393"/>
          <a:ext cx="4038600" cy="2472265"/>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tblGrid>
              <a:tr h="494453">
                <a:tc>
                  <a:txBody>
                    <a:bodyPr/>
                    <a:lstStyle/>
                    <a:p>
                      <a:pPr algn="ctr"/>
                      <a:r>
                        <a:rPr lang="en-US" sz="1600" dirty="0"/>
                        <a:t>Gene</a:t>
                      </a:r>
                    </a:p>
                  </a:txBody>
                  <a:tcPr marL="91368" marR="91368" marT="60960" marB="60960" anchor="ctr"/>
                </a:tc>
                <a:tc>
                  <a:txBody>
                    <a:bodyPr/>
                    <a:lstStyle/>
                    <a:p>
                      <a:pPr algn="ctr"/>
                      <a:r>
                        <a:rPr lang="en-US" sz="1600" dirty="0"/>
                        <a:t>Sample1</a:t>
                      </a:r>
                    </a:p>
                  </a:txBody>
                  <a:tcPr marL="91368" marR="91368" marT="60960" marB="60960" anchor="ctr"/>
                </a:tc>
                <a:tc>
                  <a:txBody>
                    <a:bodyPr/>
                    <a:lstStyle/>
                    <a:p>
                      <a:pPr algn="ctr"/>
                      <a:r>
                        <a:rPr lang="en-US" sz="1600" dirty="0"/>
                        <a:t>Sample2</a:t>
                      </a:r>
                    </a:p>
                  </a:txBody>
                  <a:tcPr marL="91368" marR="91368" marT="60960" marB="60960" anchor="ctr"/>
                </a:tc>
                <a:tc>
                  <a:txBody>
                    <a:bodyPr/>
                    <a:lstStyle/>
                    <a:p>
                      <a:pPr algn="ctr"/>
                      <a:r>
                        <a:rPr lang="en-US" sz="1600" dirty="0"/>
                        <a:t>Sample3</a:t>
                      </a:r>
                    </a:p>
                  </a:txBody>
                  <a:tcPr marL="91368" marR="91368" marT="60960" marB="60960" anchor="ctr"/>
                </a:tc>
                <a:extLst>
                  <a:ext uri="{0D108BD9-81ED-4DB2-BD59-A6C34878D82A}">
                    <a16:rowId xmlns:a16="http://schemas.microsoft.com/office/drawing/2014/main" val="10000"/>
                  </a:ext>
                </a:extLst>
              </a:tr>
              <a:tr h="494453">
                <a:tc>
                  <a:txBody>
                    <a:bodyPr/>
                    <a:lstStyle/>
                    <a:p>
                      <a:pPr algn="ctr"/>
                      <a:r>
                        <a:rPr lang="en-US" sz="1600" dirty="0"/>
                        <a:t>Gene 1</a:t>
                      </a:r>
                    </a:p>
                  </a:txBody>
                  <a:tcPr marL="91368" marR="91368" marT="60960" marB="60960" anchor="ctr"/>
                </a:tc>
                <a:tc>
                  <a:txBody>
                    <a:bodyPr/>
                    <a:lstStyle/>
                    <a:p>
                      <a:pPr algn="ctr"/>
                      <a:r>
                        <a:rPr lang="en-US" sz="1600" dirty="0"/>
                        <a:t>10</a:t>
                      </a:r>
                    </a:p>
                  </a:txBody>
                  <a:tcPr marL="91368" marR="91368" marT="60960" marB="60960" anchor="ctr"/>
                </a:tc>
                <a:tc>
                  <a:txBody>
                    <a:bodyPr/>
                    <a:lstStyle/>
                    <a:p>
                      <a:pPr algn="ctr"/>
                      <a:r>
                        <a:rPr lang="en-US" sz="1600" dirty="0"/>
                        <a:t>20</a:t>
                      </a:r>
                    </a:p>
                  </a:txBody>
                  <a:tcPr marL="91368" marR="91368" marT="60960" marB="60960" anchor="ctr"/>
                </a:tc>
                <a:tc>
                  <a:txBody>
                    <a:bodyPr/>
                    <a:lstStyle/>
                    <a:p>
                      <a:pPr algn="ctr"/>
                      <a:r>
                        <a:rPr lang="en-US" sz="1600" dirty="0"/>
                        <a:t>30</a:t>
                      </a:r>
                    </a:p>
                  </a:txBody>
                  <a:tcPr marL="91368" marR="91368" marT="60960" marB="60960" anchor="ctr"/>
                </a:tc>
                <a:extLst>
                  <a:ext uri="{0D108BD9-81ED-4DB2-BD59-A6C34878D82A}">
                    <a16:rowId xmlns:a16="http://schemas.microsoft.com/office/drawing/2014/main" val="10001"/>
                  </a:ext>
                </a:extLst>
              </a:tr>
              <a:tr h="494453">
                <a:tc>
                  <a:txBody>
                    <a:bodyPr/>
                    <a:lstStyle/>
                    <a:p>
                      <a:pPr algn="ctr"/>
                      <a:r>
                        <a:rPr lang="en-US" sz="1600" dirty="0"/>
                        <a:t>Gene</a:t>
                      </a:r>
                      <a:r>
                        <a:rPr lang="en-US" sz="1600" baseline="0" dirty="0"/>
                        <a:t> 2</a:t>
                      </a:r>
                      <a:endParaRPr lang="en-US" sz="1600" dirty="0"/>
                    </a:p>
                  </a:txBody>
                  <a:tcPr marL="91368" marR="91368" marT="60960" marB="60960" anchor="ctr"/>
                </a:tc>
                <a:tc>
                  <a:txBody>
                    <a:bodyPr/>
                    <a:lstStyle/>
                    <a:p>
                      <a:pPr algn="ctr"/>
                      <a:r>
                        <a:rPr lang="en-US" sz="1600" dirty="0"/>
                        <a:t>20</a:t>
                      </a:r>
                    </a:p>
                  </a:txBody>
                  <a:tcPr marL="91368" marR="91368" marT="60960" marB="60960" anchor="ctr"/>
                </a:tc>
                <a:tc>
                  <a:txBody>
                    <a:bodyPr/>
                    <a:lstStyle/>
                    <a:p>
                      <a:pPr algn="ctr"/>
                      <a:r>
                        <a:rPr lang="en-US" sz="1600" dirty="0"/>
                        <a:t>10</a:t>
                      </a:r>
                    </a:p>
                  </a:txBody>
                  <a:tcPr marL="91368" marR="91368" marT="60960" marB="60960" anchor="ctr"/>
                </a:tc>
                <a:tc>
                  <a:txBody>
                    <a:bodyPr/>
                    <a:lstStyle/>
                    <a:p>
                      <a:pPr algn="ctr"/>
                      <a:r>
                        <a:rPr lang="en-US" sz="1600" dirty="0"/>
                        <a:t>18</a:t>
                      </a:r>
                    </a:p>
                  </a:txBody>
                  <a:tcPr marL="91368" marR="91368" marT="60960" marB="60960" anchor="ctr"/>
                </a:tc>
                <a:extLst>
                  <a:ext uri="{0D108BD9-81ED-4DB2-BD59-A6C34878D82A}">
                    <a16:rowId xmlns:a16="http://schemas.microsoft.com/office/drawing/2014/main" val="10002"/>
                  </a:ext>
                </a:extLst>
              </a:tr>
              <a:tr h="494453">
                <a:tc>
                  <a:txBody>
                    <a:bodyPr/>
                    <a:lstStyle/>
                    <a:p>
                      <a:pPr algn="ctr"/>
                      <a:r>
                        <a:rPr lang="en-US" sz="1600" dirty="0"/>
                        <a:t>Gene</a:t>
                      </a:r>
                      <a:r>
                        <a:rPr lang="en-US" sz="1600" baseline="0" dirty="0"/>
                        <a:t> 3</a:t>
                      </a:r>
                      <a:endParaRPr lang="en-US" sz="1600" dirty="0"/>
                    </a:p>
                  </a:txBody>
                  <a:tcPr marL="91368" marR="91368" marT="60960" marB="60960" anchor="ctr"/>
                </a:tc>
                <a:tc>
                  <a:txBody>
                    <a:bodyPr/>
                    <a:lstStyle/>
                    <a:p>
                      <a:pPr algn="ctr"/>
                      <a:r>
                        <a:rPr lang="en-US" sz="1600" dirty="0"/>
                        <a:t>10</a:t>
                      </a:r>
                    </a:p>
                  </a:txBody>
                  <a:tcPr marL="91368" marR="91368" marT="60960" marB="60960" anchor="ctr"/>
                </a:tc>
                <a:tc>
                  <a:txBody>
                    <a:bodyPr/>
                    <a:lstStyle/>
                    <a:p>
                      <a:pPr algn="ctr"/>
                      <a:r>
                        <a:rPr lang="en-US" sz="1600" dirty="0"/>
                        <a:t>11</a:t>
                      </a:r>
                    </a:p>
                  </a:txBody>
                  <a:tcPr marL="91368" marR="91368" marT="60960" marB="60960" anchor="ctr"/>
                </a:tc>
                <a:tc>
                  <a:txBody>
                    <a:bodyPr/>
                    <a:lstStyle/>
                    <a:p>
                      <a:pPr algn="ctr"/>
                      <a:r>
                        <a:rPr lang="en-US" sz="1600" dirty="0"/>
                        <a:t>12</a:t>
                      </a:r>
                    </a:p>
                  </a:txBody>
                  <a:tcPr marL="91368" marR="91368" marT="60960" marB="60960" anchor="ctr"/>
                </a:tc>
                <a:extLst>
                  <a:ext uri="{0D108BD9-81ED-4DB2-BD59-A6C34878D82A}">
                    <a16:rowId xmlns:a16="http://schemas.microsoft.com/office/drawing/2014/main" val="10003"/>
                  </a:ext>
                </a:extLst>
              </a:tr>
              <a:tr h="494453">
                <a:tc>
                  <a:txBody>
                    <a:bodyPr/>
                    <a:lstStyle/>
                    <a:p>
                      <a:pPr algn="ctr"/>
                      <a:r>
                        <a:rPr lang="en-US" sz="1600" dirty="0"/>
                        <a:t>Gene</a:t>
                      </a:r>
                      <a:r>
                        <a:rPr lang="en-US" sz="1600" baseline="0" dirty="0"/>
                        <a:t> 4</a:t>
                      </a:r>
                      <a:endParaRPr lang="en-US" sz="1600" dirty="0"/>
                    </a:p>
                  </a:txBody>
                  <a:tcPr marL="91368" marR="91368" marT="60960" marB="60960" anchor="ctr"/>
                </a:tc>
                <a:tc>
                  <a:txBody>
                    <a:bodyPr/>
                    <a:lstStyle/>
                    <a:p>
                      <a:pPr algn="ctr"/>
                      <a:r>
                        <a:rPr lang="en-US" sz="1600" dirty="0"/>
                        <a:t>10</a:t>
                      </a:r>
                    </a:p>
                  </a:txBody>
                  <a:tcPr marL="91368" marR="91368" marT="60960" marB="60960" anchor="ctr"/>
                </a:tc>
                <a:tc>
                  <a:txBody>
                    <a:bodyPr/>
                    <a:lstStyle/>
                    <a:p>
                      <a:pPr algn="ctr"/>
                      <a:r>
                        <a:rPr lang="en-US" sz="1600" dirty="0"/>
                        <a:t>10</a:t>
                      </a:r>
                    </a:p>
                  </a:txBody>
                  <a:tcPr marL="91368" marR="91368" marT="60960" marB="60960" anchor="ctr"/>
                </a:tc>
                <a:tc>
                  <a:txBody>
                    <a:bodyPr/>
                    <a:lstStyle/>
                    <a:p>
                      <a:pPr algn="ctr"/>
                      <a:r>
                        <a:rPr lang="en-US" sz="1600" dirty="0"/>
                        <a:t>10</a:t>
                      </a:r>
                    </a:p>
                  </a:txBody>
                  <a:tcPr marL="91368" marR="91368" marT="60960" marB="60960" anchor="ctr"/>
                </a:tc>
                <a:extLst>
                  <a:ext uri="{0D108BD9-81ED-4DB2-BD59-A6C34878D82A}">
                    <a16:rowId xmlns:a16="http://schemas.microsoft.com/office/drawing/2014/main" val="10004"/>
                  </a:ext>
                </a:extLst>
              </a:tr>
            </a:tbl>
          </a:graphicData>
        </a:graphic>
      </p:graphicFrame>
      <p:graphicFrame>
        <p:nvGraphicFramePr>
          <p:cNvPr id="14" name="Content Placeholder 32"/>
          <p:cNvGraphicFramePr>
            <a:graphicFrameLocks noGrp="1"/>
          </p:cNvGraphicFramePr>
          <p:nvPr>
            <p:ph sz="quarter" idx="2"/>
            <p:extLst>
              <p:ext uri="{D42A27DB-BD31-4B8C-83A1-F6EECF244321}">
                <p14:modId xmlns:p14="http://schemas.microsoft.com/office/powerpoint/2010/main" val="3460056485"/>
              </p:ext>
            </p:extLst>
          </p:nvPr>
        </p:nvGraphicFramePr>
        <p:xfrm>
          <a:off x="947535" y="2385393"/>
          <a:ext cx="4038600" cy="2472265"/>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1041400">
                  <a:extLst>
                    <a:ext uri="{9D8B030D-6E8A-4147-A177-3AD203B41FA5}">
                      <a16:colId xmlns:a16="http://schemas.microsoft.com/office/drawing/2014/main" val="20001"/>
                    </a:ext>
                  </a:extLst>
                </a:gridCol>
                <a:gridCol w="1041400">
                  <a:extLst>
                    <a:ext uri="{9D8B030D-6E8A-4147-A177-3AD203B41FA5}">
                      <a16:colId xmlns:a16="http://schemas.microsoft.com/office/drawing/2014/main" val="20002"/>
                    </a:ext>
                  </a:extLst>
                </a:gridCol>
                <a:gridCol w="1041400">
                  <a:extLst>
                    <a:ext uri="{9D8B030D-6E8A-4147-A177-3AD203B41FA5}">
                      <a16:colId xmlns:a16="http://schemas.microsoft.com/office/drawing/2014/main" val="20003"/>
                    </a:ext>
                  </a:extLst>
                </a:gridCol>
              </a:tblGrid>
              <a:tr h="494453">
                <a:tc>
                  <a:txBody>
                    <a:bodyPr/>
                    <a:lstStyle/>
                    <a:p>
                      <a:pPr algn="ctr"/>
                      <a:r>
                        <a:rPr lang="en-US" sz="1600" dirty="0"/>
                        <a:t>Variant</a:t>
                      </a:r>
                    </a:p>
                  </a:txBody>
                  <a:tcPr marL="91368" marR="91368" marT="60960" marB="60960" anchor="ctr"/>
                </a:tc>
                <a:tc>
                  <a:txBody>
                    <a:bodyPr/>
                    <a:lstStyle/>
                    <a:p>
                      <a:pPr algn="ctr"/>
                      <a:r>
                        <a:rPr lang="en-US" sz="1600" dirty="0"/>
                        <a:t>Sample1</a:t>
                      </a:r>
                    </a:p>
                  </a:txBody>
                  <a:tcPr marL="91368" marR="91368" marT="60960" marB="60960" anchor="ctr"/>
                </a:tc>
                <a:tc>
                  <a:txBody>
                    <a:bodyPr/>
                    <a:lstStyle/>
                    <a:p>
                      <a:pPr algn="ctr"/>
                      <a:r>
                        <a:rPr lang="en-US" sz="1600" dirty="0"/>
                        <a:t>Sample2</a:t>
                      </a:r>
                    </a:p>
                  </a:txBody>
                  <a:tcPr marL="91368" marR="91368" marT="60960" marB="60960" anchor="ctr"/>
                </a:tc>
                <a:tc>
                  <a:txBody>
                    <a:bodyPr/>
                    <a:lstStyle/>
                    <a:p>
                      <a:pPr algn="ctr"/>
                      <a:r>
                        <a:rPr lang="en-US" sz="1600" dirty="0"/>
                        <a:t>Sample3</a:t>
                      </a:r>
                    </a:p>
                  </a:txBody>
                  <a:tcPr marL="91368" marR="91368" marT="60960" marB="60960" anchor="ctr"/>
                </a:tc>
                <a:extLst>
                  <a:ext uri="{0D108BD9-81ED-4DB2-BD59-A6C34878D82A}">
                    <a16:rowId xmlns:a16="http://schemas.microsoft.com/office/drawing/2014/main" val="10000"/>
                  </a:ext>
                </a:extLst>
              </a:tr>
              <a:tr h="494453">
                <a:tc>
                  <a:txBody>
                    <a:bodyPr/>
                    <a:lstStyle/>
                    <a:p>
                      <a:pPr algn="ctr"/>
                      <a:r>
                        <a:rPr lang="en-US" sz="1600" dirty="0"/>
                        <a:t>SNP 1</a:t>
                      </a:r>
                    </a:p>
                  </a:txBody>
                  <a:tcPr marL="91368" marR="91368" marT="60960" marB="60960" anchor="ctr"/>
                </a:tc>
                <a:tc>
                  <a:txBody>
                    <a:bodyPr/>
                    <a:lstStyle/>
                    <a:p>
                      <a:pPr algn="ctr"/>
                      <a:r>
                        <a:rPr lang="en-US" sz="1600" dirty="0"/>
                        <a:t>A/A</a:t>
                      </a:r>
                    </a:p>
                  </a:txBody>
                  <a:tcPr marL="91368" marR="91368" marT="60960" marB="60960" anchor="ctr"/>
                </a:tc>
                <a:tc>
                  <a:txBody>
                    <a:bodyPr/>
                    <a:lstStyle/>
                    <a:p>
                      <a:pPr algn="ctr"/>
                      <a:r>
                        <a:rPr lang="en-US" sz="1600" dirty="0"/>
                        <a:t>A/T</a:t>
                      </a:r>
                    </a:p>
                  </a:txBody>
                  <a:tcPr marL="91368" marR="91368" marT="60960" marB="60960" anchor="ctr"/>
                </a:tc>
                <a:tc>
                  <a:txBody>
                    <a:bodyPr/>
                    <a:lstStyle/>
                    <a:p>
                      <a:pPr algn="ctr"/>
                      <a:r>
                        <a:rPr lang="en-US" sz="1600" dirty="0"/>
                        <a:t>T/T</a:t>
                      </a:r>
                    </a:p>
                  </a:txBody>
                  <a:tcPr marL="91368" marR="91368" marT="60960" marB="60960" anchor="ctr"/>
                </a:tc>
                <a:extLst>
                  <a:ext uri="{0D108BD9-81ED-4DB2-BD59-A6C34878D82A}">
                    <a16:rowId xmlns:a16="http://schemas.microsoft.com/office/drawing/2014/main" val="10001"/>
                  </a:ext>
                </a:extLst>
              </a:tr>
              <a:tr h="494453">
                <a:tc>
                  <a:txBody>
                    <a:bodyPr/>
                    <a:lstStyle/>
                    <a:p>
                      <a:pPr algn="ctr"/>
                      <a:r>
                        <a:rPr lang="en-US" sz="1600" dirty="0"/>
                        <a:t>SNP 2</a:t>
                      </a:r>
                    </a:p>
                  </a:txBody>
                  <a:tcPr marL="91368" marR="91368" marT="60960" marB="60960" anchor="ctr"/>
                </a:tc>
                <a:tc>
                  <a:txBody>
                    <a:bodyPr/>
                    <a:lstStyle/>
                    <a:p>
                      <a:pPr algn="ctr"/>
                      <a:r>
                        <a:rPr lang="en-US" sz="1600" dirty="0"/>
                        <a:t>T/T</a:t>
                      </a:r>
                    </a:p>
                  </a:txBody>
                  <a:tcPr marL="91368" marR="91368" marT="60960" marB="60960" anchor="ctr"/>
                </a:tc>
                <a:tc>
                  <a:txBody>
                    <a:bodyPr/>
                    <a:lstStyle/>
                    <a:p>
                      <a:pPr algn="ctr"/>
                      <a:r>
                        <a:rPr lang="en-US" sz="1600" dirty="0"/>
                        <a:t>T/T</a:t>
                      </a:r>
                    </a:p>
                  </a:txBody>
                  <a:tcPr marL="91368" marR="91368" marT="60960" marB="60960" anchor="ctr"/>
                </a:tc>
                <a:tc>
                  <a:txBody>
                    <a:bodyPr/>
                    <a:lstStyle/>
                    <a:p>
                      <a:pPr algn="ctr"/>
                      <a:r>
                        <a:rPr lang="en-US" sz="1600" dirty="0"/>
                        <a:t>T/C</a:t>
                      </a:r>
                    </a:p>
                  </a:txBody>
                  <a:tcPr marL="91368" marR="91368" marT="60960" marB="60960" anchor="ctr"/>
                </a:tc>
                <a:extLst>
                  <a:ext uri="{0D108BD9-81ED-4DB2-BD59-A6C34878D82A}">
                    <a16:rowId xmlns:a16="http://schemas.microsoft.com/office/drawing/2014/main" val="10002"/>
                  </a:ext>
                </a:extLst>
              </a:tr>
              <a:tr h="494453">
                <a:tc>
                  <a:txBody>
                    <a:bodyPr/>
                    <a:lstStyle/>
                    <a:p>
                      <a:pPr algn="ctr"/>
                      <a:r>
                        <a:rPr lang="en-US" sz="1600" dirty="0"/>
                        <a:t>SNP 3</a:t>
                      </a:r>
                    </a:p>
                  </a:txBody>
                  <a:tcPr marL="91368" marR="91368" marT="60960" marB="60960" anchor="ctr"/>
                </a:tc>
                <a:tc>
                  <a:txBody>
                    <a:bodyPr/>
                    <a:lstStyle/>
                    <a:p>
                      <a:pPr algn="ctr"/>
                      <a:r>
                        <a:rPr lang="en-US" sz="1600" dirty="0"/>
                        <a:t>G/C</a:t>
                      </a:r>
                    </a:p>
                  </a:txBody>
                  <a:tcPr marL="91368" marR="91368" marT="60960" marB="60960" anchor="ctr"/>
                </a:tc>
                <a:tc>
                  <a:txBody>
                    <a:bodyPr/>
                    <a:lstStyle/>
                    <a:p>
                      <a:pPr algn="ctr"/>
                      <a:r>
                        <a:rPr lang="en-US" sz="1600" dirty="0"/>
                        <a:t>G/C</a:t>
                      </a:r>
                    </a:p>
                  </a:txBody>
                  <a:tcPr marL="91368" marR="91368" marT="60960" marB="60960" anchor="ctr"/>
                </a:tc>
                <a:tc>
                  <a:txBody>
                    <a:bodyPr/>
                    <a:lstStyle/>
                    <a:p>
                      <a:pPr algn="ctr"/>
                      <a:r>
                        <a:rPr lang="en-US" sz="1600" dirty="0"/>
                        <a:t>G/G</a:t>
                      </a:r>
                    </a:p>
                  </a:txBody>
                  <a:tcPr marL="91368" marR="91368" marT="60960" marB="60960" anchor="ctr"/>
                </a:tc>
                <a:extLst>
                  <a:ext uri="{0D108BD9-81ED-4DB2-BD59-A6C34878D82A}">
                    <a16:rowId xmlns:a16="http://schemas.microsoft.com/office/drawing/2014/main" val="10003"/>
                  </a:ext>
                </a:extLst>
              </a:tr>
              <a:tr h="494453">
                <a:tc>
                  <a:txBody>
                    <a:bodyPr/>
                    <a:lstStyle/>
                    <a:p>
                      <a:pPr algn="ctr"/>
                      <a:r>
                        <a:rPr lang="en-US" sz="1600" dirty="0"/>
                        <a:t>SNP 4</a:t>
                      </a:r>
                    </a:p>
                  </a:txBody>
                  <a:tcPr marL="91368" marR="91368" marT="60960" marB="60960" anchor="ctr"/>
                </a:tc>
                <a:tc>
                  <a:txBody>
                    <a:bodyPr/>
                    <a:lstStyle/>
                    <a:p>
                      <a:pPr algn="ctr"/>
                      <a:r>
                        <a:rPr lang="en-US" sz="1600" dirty="0"/>
                        <a:t>G/G</a:t>
                      </a:r>
                    </a:p>
                  </a:txBody>
                  <a:tcPr marL="91368" marR="91368" marT="60960" marB="60960" anchor="ctr"/>
                </a:tc>
                <a:tc>
                  <a:txBody>
                    <a:bodyPr/>
                    <a:lstStyle/>
                    <a:p>
                      <a:pPr algn="ctr"/>
                      <a:r>
                        <a:rPr lang="en-US" sz="1600" dirty="0"/>
                        <a:t>G/G</a:t>
                      </a:r>
                    </a:p>
                  </a:txBody>
                  <a:tcPr marL="91368" marR="91368" marT="60960" marB="60960" anchor="ctr"/>
                </a:tc>
                <a:tc>
                  <a:txBody>
                    <a:bodyPr/>
                    <a:lstStyle/>
                    <a:p>
                      <a:pPr algn="ctr"/>
                      <a:r>
                        <a:rPr lang="en-US" sz="1600" dirty="0"/>
                        <a:t>G/G</a:t>
                      </a:r>
                    </a:p>
                  </a:txBody>
                  <a:tcPr marL="91368" marR="91368" marT="60960" marB="60960" anchor="ctr"/>
                </a:tc>
                <a:extLst>
                  <a:ext uri="{0D108BD9-81ED-4DB2-BD59-A6C34878D82A}">
                    <a16:rowId xmlns:a16="http://schemas.microsoft.com/office/drawing/2014/main" val="10004"/>
                  </a:ext>
                </a:extLst>
              </a:tr>
            </a:tbl>
          </a:graphicData>
        </a:graphic>
      </p:graphicFrame>
      <p:sp>
        <p:nvSpPr>
          <p:cNvPr id="29" name="Title 28"/>
          <p:cNvSpPr>
            <a:spLocks noGrp="1"/>
          </p:cNvSpPr>
          <p:nvPr>
            <p:ph type="title"/>
          </p:nvPr>
        </p:nvSpPr>
        <p:spPr/>
        <p:txBody>
          <a:bodyPr/>
          <a:lstStyle/>
          <a:p>
            <a:r>
              <a:rPr lang="en-US" dirty="0" err="1"/>
              <a:t>eQTL</a:t>
            </a:r>
            <a:r>
              <a:rPr lang="en-US" dirty="0"/>
              <a:t> dataset</a:t>
            </a:r>
          </a:p>
        </p:txBody>
      </p:sp>
      <p:sp>
        <p:nvSpPr>
          <p:cNvPr id="30" name="Text Placeholder 29"/>
          <p:cNvSpPr>
            <a:spLocks noGrp="1"/>
          </p:cNvSpPr>
          <p:nvPr>
            <p:ph type="body" idx="1"/>
          </p:nvPr>
        </p:nvSpPr>
        <p:spPr>
          <a:xfrm>
            <a:off x="947535" y="1137823"/>
            <a:ext cx="5157787" cy="823912"/>
          </a:xfrm>
        </p:spPr>
        <p:txBody>
          <a:bodyPr/>
          <a:lstStyle/>
          <a:p>
            <a:r>
              <a:rPr lang="en-US" dirty="0"/>
              <a:t>Genotypes</a:t>
            </a:r>
          </a:p>
        </p:txBody>
      </p:sp>
      <p:sp>
        <p:nvSpPr>
          <p:cNvPr id="31" name="Text Placeholder 30"/>
          <p:cNvSpPr>
            <a:spLocks noGrp="1"/>
          </p:cNvSpPr>
          <p:nvPr>
            <p:ph type="body" sz="half" idx="3"/>
          </p:nvPr>
        </p:nvSpPr>
        <p:spPr>
          <a:xfrm>
            <a:off x="6324600" y="1137823"/>
            <a:ext cx="5183188" cy="823912"/>
          </a:xfrm>
        </p:spPr>
        <p:txBody>
          <a:bodyPr/>
          <a:lstStyle/>
          <a:p>
            <a:r>
              <a:rPr lang="en-US" dirty="0"/>
              <a:t>Expression levels</a:t>
            </a:r>
          </a:p>
        </p:txBody>
      </p:sp>
      <p:sp>
        <p:nvSpPr>
          <p:cNvPr id="34" name="Rounded Rectangle 33"/>
          <p:cNvSpPr/>
          <p:nvPr/>
        </p:nvSpPr>
        <p:spPr>
          <a:xfrm>
            <a:off x="6324600" y="2867992"/>
            <a:ext cx="4038600" cy="508000"/>
          </a:xfrm>
          <a:prstGeom prst="roundRect">
            <a:avLst>
              <a:gd name="adj" fmla="val 50000"/>
            </a:avLst>
          </a:prstGeom>
          <a:noFill/>
          <a:ln w="50800">
            <a:solidFill>
              <a:schemeClr val="accent4">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35" name="Rounded Rectangle 34"/>
          <p:cNvSpPr/>
          <p:nvPr/>
        </p:nvSpPr>
        <p:spPr>
          <a:xfrm>
            <a:off x="947535" y="2867992"/>
            <a:ext cx="4038600" cy="508000"/>
          </a:xfrm>
          <a:prstGeom prst="roundRect">
            <a:avLst>
              <a:gd name="adj" fmla="val 50000"/>
            </a:avLst>
          </a:prstGeom>
          <a:noFill/>
          <a:ln w="50800">
            <a:solidFill>
              <a:schemeClr val="accent4">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1723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1" nodeType="clickEffect">
                                  <p:stCondLst>
                                    <p:cond delay="0"/>
                                  </p:stCondLst>
                                  <p:childTnLst>
                                    <p:animMotion origin="layout" path="M 6.25E-7 -4.07407E-6 L 6.25E-7 0.07153 " pathEditMode="relative" rAng="0" ptsTypes="AA">
                                      <p:cBhvr>
                                        <p:cTn id="12" dur="500" fill="hold"/>
                                        <p:tgtEl>
                                          <p:spTgt spid="35"/>
                                        </p:tgtEl>
                                        <p:attrNameLst>
                                          <p:attrName>ppt_x</p:attrName>
                                          <p:attrName>ppt_y</p:attrName>
                                        </p:attrNameLst>
                                      </p:cBhvr>
                                      <p:rCtr x="0" y="3565"/>
                                    </p:animMotion>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2" nodeType="clickEffect">
                                  <p:stCondLst>
                                    <p:cond delay="0"/>
                                  </p:stCondLst>
                                  <p:childTnLst>
                                    <p:animMotion origin="layout" path="M 6.25E-7 0.07153 L 6.25E-7 0.14561 " pathEditMode="relative" rAng="0" ptsTypes="AA">
                                      <p:cBhvr>
                                        <p:cTn id="16" dur="500" fill="hold"/>
                                        <p:tgtEl>
                                          <p:spTgt spid="35"/>
                                        </p:tgtEl>
                                        <p:attrNameLst>
                                          <p:attrName>ppt_x</p:attrName>
                                          <p:attrName>ppt_y</p:attrName>
                                        </p:attrNameLst>
                                      </p:cBhvr>
                                      <p:rCtr x="0" y="3704"/>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3" nodeType="clickEffect">
                                  <p:stCondLst>
                                    <p:cond delay="0"/>
                                  </p:stCondLst>
                                  <p:childTnLst>
                                    <p:animMotion origin="layout" path="M 6.25E-7 0.14074 L 6.25E-7 -4.07407E-6 " pathEditMode="relative" rAng="0" ptsTypes="AA">
                                      <p:cBhvr>
                                        <p:cTn id="20" dur="500" fill="hold"/>
                                        <p:tgtEl>
                                          <p:spTgt spid="35"/>
                                        </p:tgtEl>
                                        <p:attrNameLst>
                                          <p:attrName>ppt_x</p:attrName>
                                          <p:attrName>ppt_y</p:attrName>
                                        </p:attrNameLst>
                                      </p:cBhvr>
                                      <p:rCtr x="0" y="-7037"/>
                                    </p:animMotion>
                                  </p:childTnLst>
                                </p:cTn>
                              </p:par>
                              <p:par>
                                <p:cTn id="21" presetID="42" presetClass="path" presetSubtype="0" accel="50000" decel="50000" fill="hold" grpId="1" nodeType="withEffect">
                                  <p:stCondLst>
                                    <p:cond delay="0"/>
                                  </p:stCondLst>
                                  <p:childTnLst>
                                    <p:animMotion origin="layout" path="M 5E-6 -4.07407E-6 L 5E-6 0.07153 " pathEditMode="relative" rAng="0" ptsTypes="AA">
                                      <p:cBhvr>
                                        <p:cTn id="22" dur="500" fill="hold"/>
                                        <p:tgtEl>
                                          <p:spTgt spid="34"/>
                                        </p:tgtEl>
                                        <p:attrNameLst>
                                          <p:attrName>ppt_x</p:attrName>
                                          <p:attrName>ppt_y</p:attrName>
                                        </p:attrNameLst>
                                      </p:cBhvr>
                                      <p:rCtr x="0" y="3565"/>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2" nodeType="clickEffect">
                                  <p:stCondLst>
                                    <p:cond delay="0"/>
                                  </p:stCondLst>
                                  <p:childTnLst>
                                    <p:animMotion origin="layout" path="M 5E-6 0.07153 L 5E-6 0.14468 " pathEditMode="relative" rAng="0" ptsTypes="AA">
                                      <p:cBhvr>
                                        <p:cTn id="26" dur="500" fill="hold"/>
                                        <p:tgtEl>
                                          <p:spTgt spid="34"/>
                                        </p:tgtEl>
                                        <p:attrNameLst>
                                          <p:attrName>ppt_x</p:attrName>
                                          <p:attrName>ppt_y</p:attrName>
                                        </p:attrNameLst>
                                      </p:cBhvr>
                                      <p:rCtr x="0" y="3657"/>
                                    </p:animMotion>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3" nodeType="clickEffect">
                                  <p:stCondLst>
                                    <p:cond delay="0"/>
                                  </p:stCondLst>
                                  <p:childTnLst>
                                    <p:set>
                                      <p:cBhvr>
                                        <p:cTn id="30" dur="1" fill="hold">
                                          <p:stCondLst>
                                            <p:cond delay="0"/>
                                          </p:stCondLst>
                                        </p:cTn>
                                        <p:tgtEl>
                                          <p:spTgt spid="34"/>
                                        </p:tgtEl>
                                        <p:attrNameLst>
                                          <p:attrName>style.visibility</p:attrName>
                                        </p:attrNameLst>
                                      </p:cBhvr>
                                      <p:to>
                                        <p:strVal val="hidden"/>
                                      </p:to>
                                    </p:set>
                                  </p:childTnLst>
                                </p:cTn>
                              </p:par>
                              <p:par>
                                <p:cTn id="31" presetID="1" presetClass="exit" presetSubtype="0" fill="hold" grpId="4" nodeType="withEffect">
                                  <p:stCondLst>
                                    <p:cond delay="0"/>
                                  </p:stCondLst>
                                  <p:childTnLst>
                                    <p:set>
                                      <p:cBhvr>
                                        <p:cTn id="32"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4" grpId="2" animBg="1"/>
      <p:bldP spid="34" grpId="3" animBg="1"/>
      <p:bldP spid="35" grpId="0" animBg="1"/>
      <p:bldP spid="35" grpId="1" animBg="1"/>
      <p:bldP spid="35" grpId="2" animBg="1"/>
      <p:bldP spid="35" grpId="3" animBg="1"/>
      <p:bldP spid="35" grpId="4"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BD01-D034-CF48-8240-9E380F34D2AF}"/>
              </a:ext>
            </a:extLst>
          </p:cNvPr>
          <p:cNvSpPr>
            <a:spLocks noGrp="1"/>
          </p:cNvSpPr>
          <p:nvPr>
            <p:ph type="title"/>
          </p:nvPr>
        </p:nvSpPr>
        <p:spPr/>
        <p:txBody>
          <a:bodyPr/>
          <a:lstStyle/>
          <a:p>
            <a:r>
              <a:rPr lang="en-GB" i="1" dirty="0"/>
              <a:t>Cis</a:t>
            </a:r>
            <a:r>
              <a:rPr lang="en-GB" dirty="0"/>
              <a:t>- and </a:t>
            </a:r>
            <a:r>
              <a:rPr lang="en-GB" i="1" dirty="0"/>
              <a:t>trans</a:t>
            </a:r>
            <a:r>
              <a:rPr lang="en-GB" dirty="0"/>
              <a:t>-eQTLs</a:t>
            </a:r>
            <a:endParaRPr lang="en-GB" i="1" dirty="0"/>
          </a:p>
        </p:txBody>
      </p:sp>
      <p:pic>
        <p:nvPicPr>
          <p:cNvPr id="7" name="Content Placeholder 6" descr="A screenshot of a cell phone&#10;&#10;Description automatically generated">
            <a:extLst>
              <a:ext uri="{FF2B5EF4-FFF2-40B4-BE49-F238E27FC236}">
                <a16:creationId xmlns:a16="http://schemas.microsoft.com/office/drawing/2014/main" id="{D93BEFC9-707B-A141-AC78-8C478C3308B4}"/>
              </a:ext>
            </a:extLst>
          </p:cNvPr>
          <p:cNvPicPr>
            <a:picLocks noGrp="1" noChangeAspect="1"/>
          </p:cNvPicPr>
          <p:nvPr>
            <p:ph idx="1"/>
          </p:nvPr>
        </p:nvPicPr>
        <p:blipFill>
          <a:blip r:embed="rId3"/>
          <a:stretch>
            <a:fillRect/>
          </a:stretch>
        </p:blipFill>
        <p:spPr>
          <a:xfrm>
            <a:off x="733012" y="1899720"/>
            <a:ext cx="4152900" cy="3911600"/>
          </a:xfrm>
        </p:spPr>
      </p:pic>
      <p:pic>
        <p:nvPicPr>
          <p:cNvPr id="9" name="Picture 8" descr="A screen shot of a smart phone&#10;&#10;Description automatically generated">
            <a:extLst>
              <a:ext uri="{FF2B5EF4-FFF2-40B4-BE49-F238E27FC236}">
                <a16:creationId xmlns:a16="http://schemas.microsoft.com/office/drawing/2014/main" id="{EE078A21-6703-8E4E-8E47-5A20076D813C}"/>
              </a:ext>
            </a:extLst>
          </p:cNvPr>
          <p:cNvPicPr>
            <a:picLocks noChangeAspect="1"/>
          </p:cNvPicPr>
          <p:nvPr/>
        </p:nvPicPr>
        <p:blipFill>
          <a:blip r:embed="rId4"/>
          <a:stretch>
            <a:fillRect/>
          </a:stretch>
        </p:blipFill>
        <p:spPr>
          <a:xfrm>
            <a:off x="5787058" y="1899720"/>
            <a:ext cx="5143500" cy="3911600"/>
          </a:xfrm>
          <a:prstGeom prst="rect">
            <a:avLst/>
          </a:prstGeom>
        </p:spPr>
      </p:pic>
    </p:spTree>
    <p:extLst>
      <p:ext uri="{BB962C8B-B14F-4D97-AF65-F5344CB8AC3E}">
        <p14:creationId xmlns:p14="http://schemas.microsoft.com/office/powerpoint/2010/main" val="3212997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BD01-D034-CF48-8240-9E380F34D2AF}"/>
              </a:ext>
            </a:extLst>
          </p:cNvPr>
          <p:cNvSpPr>
            <a:spLocks noGrp="1"/>
          </p:cNvSpPr>
          <p:nvPr>
            <p:ph type="title"/>
          </p:nvPr>
        </p:nvSpPr>
        <p:spPr/>
        <p:txBody>
          <a:bodyPr/>
          <a:lstStyle/>
          <a:p>
            <a:r>
              <a:rPr lang="en-GB" dirty="0"/>
              <a:t>Multiple testing in eQTL analyses</a:t>
            </a:r>
          </a:p>
        </p:txBody>
      </p:sp>
      <p:sp>
        <p:nvSpPr>
          <p:cNvPr id="6" name="Content Placeholder 5">
            <a:extLst>
              <a:ext uri="{FF2B5EF4-FFF2-40B4-BE49-F238E27FC236}">
                <a16:creationId xmlns:a16="http://schemas.microsoft.com/office/drawing/2014/main" id="{4234609D-443B-4749-AB07-657E848664DE}"/>
              </a:ext>
            </a:extLst>
          </p:cNvPr>
          <p:cNvSpPr>
            <a:spLocks noGrp="1"/>
          </p:cNvSpPr>
          <p:nvPr>
            <p:ph idx="1"/>
          </p:nvPr>
        </p:nvSpPr>
        <p:spPr/>
        <p:txBody>
          <a:bodyPr/>
          <a:lstStyle/>
          <a:p>
            <a:r>
              <a:rPr lang="en-US" dirty="0"/>
              <a:t>Normally we say p-value 0.05 is significant</a:t>
            </a:r>
          </a:p>
          <a:p>
            <a:pPr lvl="1"/>
            <a:r>
              <a:rPr lang="en-US" dirty="0"/>
              <a:t>5% (1/20) chance that a result is a false positive</a:t>
            </a:r>
          </a:p>
          <a:p>
            <a:pPr lvl="1"/>
            <a:endParaRPr lang="en-US" dirty="0"/>
          </a:p>
          <a:p>
            <a:r>
              <a:rPr lang="en-US" dirty="0"/>
              <a:t>Suppose we perform 20 tests</a:t>
            </a:r>
          </a:p>
          <a:p>
            <a:pPr lvl="1"/>
            <a:r>
              <a:rPr lang="en-US" dirty="0"/>
              <a:t>When using p-value cut-off of 0.05, we expect 1 false positive</a:t>
            </a:r>
          </a:p>
          <a:p>
            <a:pPr lvl="1"/>
            <a:endParaRPr lang="en-US" dirty="0"/>
          </a:p>
          <a:p>
            <a:r>
              <a:rPr lang="en-US" i="1" dirty="0"/>
              <a:t>Cis</a:t>
            </a:r>
            <a:r>
              <a:rPr lang="en-US" dirty="0"/>
              <a:t>-eQTL mapping: 10,000 SNPs x 20 genes = 200,000 tests</a:t>
            </a:r>
          </a:p>
          <a:p>
            <a:r>
              <a:rPr lang="en-US" i="1" dirty="0"/>
              <a:t>Trans</a:t>
            </a:r>
            <a:r>
              <a:rPr lang="en-US" dirty="0"/>
              <a:t>-eQTL mapping: 10,000 SNPs x 20,000 genes = 200,000,000 tests</a:t>
            </a:r>
            <a:endParaRPr lang="en-US" i="1" dirty="0"/>
          </a:p>
        </p:txBody>
      </p:sp>
    </p:spTree>
    <p:extLst>
      <p:ext uri="{BB962C8B-B14F-4D97-AF65-F5344CB8AC3E}">
        <p14:creationId xmlns:p14="http://schemas.microsoft.com/office/powerpoint/2010/main" val="3650463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BD01-D034-CF48-8240-9E380F34D2AF}"/>
              </a:ext>
            </a:extLst>
          </p:cNvPr>
          <p:cNvSpPr>
            <a:spLocks noGrp="1"/>
          </p:cNvSpPr>
          <p:nvPr>
            <p:ph type="title"/>
          </p:nvPr>
        </p:nvSpPr>
        <p:spPr/>
        <p:txBody>
          <a:bodyPr/>
          <a:lstStyle/>
          <a:p>
            <a:r>
              <a:rPr lang="en-GB" dirty="0"/>
              <a:t>False discovery rate (FDR)</a:t>
            </a:r>
          </a:p>
        </p:txBody>
      </p:sp>
      <p:sp>
        <p:nvSpPr>
          <p:cNvPr id="6" name="Content Placeholder 5">
            <a:extLst>
              <a:ext uri="{FF2B5EF4-FFF2-40B4-BE49-F238E27FC236}">
                <a16:creationId xmlns:a16="http://schemas.microsoft.com/office/drawing/2014/main" id="{4234609D-443B-4749-AB07-657E848664DE}"/>
              </a:ext>
            </a:extLst>
          </p:cNvPr>
          <p:cNvSpPr>
            <a:spLocks noGrp="1"/>
          </p:cNvSpPr>
          <p:nvPr>
            <p:ph idx="1"/>
          </p:nvPr>
        </p:nvSpPr>
        <p:spPr/>
        <p:txBody>
          <a:bodyPr/>
          <a:lstStyle/>
          <a:p>
            <a:r>
              <a:rPr lang="en-US" dirty="0"/>
              <a:t>Expected fraction of false positives results</a:t>
            </a:r>
          </a:p>
          <a:p>
            <a:r>
              <a:rPr lang="en-US" dirty="0"/>
              <a:t>Determine p-value cut-off that would result in a FDR of 0.05</a:t>
            </a:r>
          </a:p>
          <a:p>
            <a:endParaRPr lang="en-US" dirty="0"/>
          </a:p>
          <a:p>
            <a:r>
              <a:rPr lang="en-US" dirty="0"/>
              <a:t>How do you know what false positives to expect?</a:t>
            </a:r>
          </a:p>
          <a:p>
            <a:endParaRPr lang="en-US" dirty="0"/>
          </a:p>
          <a:p>
            <a:r>
              <a:rPr lang="en-US" dirty="0"/>
              <a:t>Permutations</a:t>
            </a:r>
          </a:p>
        </p:txBody>
      </p:sp>
    </p:spTree>
    <p:extLst>
      <p:ext uri="{BB962C8B-B14F-4D97-AF65-F5344CB8AC3E}">
        <p14:creationId xmlns:p14="http://schemas.microsoft.com/office/powerpoint/2010/main" val="3863096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BD01-D034-CF48-8240-9E380F34D2AF}"/>
              </a:ext>
            </a:extLst>
          </p:cNvPr>
          <p:cNvSpPr>
            <a:spLocks noGrp="1"/>
          </p:cNvSpPr>
          <p:nvPr>
            <p:ph type="title"/>
          </p:nvPr>
        </p:nvSpPr>
        <p:spPr/>
        <p:txBody>
          <a:bodyPr>
            <a:normAutofit/>
          </a:bodyPr>
          <a:lstStyle/>
          <a:p>
            <a:r>
              <a:rPr lang="en-GB" sz="4000" dirty="0"/>
              <a:t>Permutations in eQTL analysis: mix up the labels</a:t>
            </a:r>
          </a:p>
        </p:txBody>
      </p:sp>
      <p:graphicFrame>
        <p:nvGraphicFramePr>
          <p:cNvPr id="4" name="Content Placeholder 6">
            <a:extLst>
              <a:ext uri="{FF2B5EF4-FFF2-40B4-BE49-F238E27FC236}">
                <a16:creationId xmlns:a16="http://schemas.microsoft.com/office/drawing/2014/main" id="{2D257FD7-1310-634D-95EB-90AEC9937E67}"/>
              </a:ext>
            </a:extLst>
          </p:cNvPr>
          <p:cNvGraphicFramePr>
            <a:graphicFrameLocks/>
          </p:cNvGraphicFramePr>
          <p:nvPr>
            <p:extLst>
              <p:ext uri="{D42A27DB-BD31-4B8C-83A1-F6EECF244321}">
                <p14:modId xmlns:p14="http://schemas.microsoft.com/office/powerpoint/2010/main" val="2495859289"/>
              </p:ext>
            </p:extLst>
          </p:nvPr>
        </p:nvGraphicFramePr>
        <p:xfrm>
          <a:off x="6324599" y="3419063"/>
          <a:ext cx="4250634" cy="2472265"/>
        </p:xfrm>
        <a:graphic>
          <a:graphicData uri="http://schemas.openxmlformats.org/drawingml/2006/table">
            <a:tbl>
              <a:tblPr firstRow="1" bandRow="1">
                <a:tableStyleId>{5C22544A-7EE6-4342-B048-85BDC9FD1C3A}</a:tableStyleId>
              </a:tblPr>
              <a:tblGrid>
                <a:gridCol w="882207">
                  <a:extLst>
                    <a:ext uri="{9D8B030D-6E8A-4147-A177-3AD203B41FA5}">
                      <a16:colId xmlns:a16="http://schemas.microsoft.com/office/drawing/2014/main" val="20000"/>
                    </a:ext>
                  </a:extLst>
                </a:gridCol>
                <a:gridCol w="1122809">
                  <a:extLst>
                    <a:ext uri="{9D8B030D-6E8A-4147-A177-3AD203B41FA5}">
                      <a16:colId xmlns:a16="http://schemas.microsoft.com/office/drawing/2014/main" val="20001"/>
                    </a:ext>
                  </a:extLst>
                </a:gridCol>
                <a:gridCol w="1122809">
                  <a:extLst>
                    <a:ext uri="{9D8B030D-6E8A-4147-A177-3AD203B41FA5}">
                      <a16:colId xmlns:a16="http://schemas.microsoft.com/office/drawing/2014/main" val="20002"/>
                    </a:ext>
                  </a:extLst>
                </a:gridCol>
                <a:gridCol w="1122809">
                  <a:extLst>
                    <a:ext uri="{9D8B030D-6E8A-4147-A177-3AD203B41FA5}">
                      <a16:colId xmlns:a16="http://schemas.microsoft.com/office/drawing/2014/main" val="20003"/>
                    </a:ext>
                  </a:extLst>
                </a:gridCol>
              </a:tblGrid>
              <a:tr h="494453">
                <a:tc>
                  <a:txBody>
                    <a:bodyPr/>
                    <a:lstStyle/>
                    <a:p>
                      <a:pPr algn="ctr"/>
                      <a:r>
                        <a:rPr lang="en-US" sz="1600" dirty="0"/>
                        <a:t>Gene</a:t>
                      </a:r>
                    </a:p>
                  </a:txBody>
                  <a:tcPr marL="91368" marR="91368" marT="60960" marB="60960" anchor="ctr"/>
                </a:tc>
                <a:tc>
                  <a:txBody>
                    <a:bodyPr/>
                    <a:lstStyle/>
                    <a:p>
                      <a:pPr algn="ctr"/>
                      <a:r>
                        <a:rPr lang="en-US" sz="2000" u="none" dirty="0">
                          <a:solidFill>
                            <a:srgbClr val="FFFF00"/>
                          </a:solidFill>
                        </a:rPr>
                        <a:t>Sample2</a:t>
                      </a:r>
                    </a:p>
                  </a:txBody>
                  <a:tcPr marL="91368" marR="91368" marT="60960" marB="60960" anchor="ctr"/>
                </a:tc>
                <a:tc>
                  <a:txBody>
                    <a:bodyPr/>
                    <a:lstStyle/>
                    <a:p>
                      <a:pPr algn="ctr"/>
                      <a:r>
                        <a:rPr lang="en-US" sz="2000" u="none" dirty="0">
                          <a:solidFill>
                            <a:srgbClr val="FFFF00"/>
                          </a:solidFill>
                        </a:rPr>
                        <a:t>Sample3</a:t>
                      </a:r>
                    </a:p>
                  </a:txBody>
                  <a:tcPr marL="91368" marR="91368" marT="60960" marB="60960" anchor="ctr"/>
                </a:tc>
                <a:tc>
                  <a:txBody>
                    <a:bodyPr/>
                    <a:lstStyle/>
                    <a:p>
                      <a:pPr algn="ctr"/>
                      <a:r>
                        <a:rPr lang="en-US" sz="2000" u="none" dirty="0">
                          <a:solidFill>
                            <a:srgbClr val="FFFF00"/>
                          </a:solidFill>
                        </a:rPr>
                        <a:t>Sample1</a:t>
                      </a:r>
                    </a:p>
                  </a:txBody>
                  <a:tcPr marL="91368" marR="91368" marT="60960" marB="60960" anchor="ctr"/>
                </a:tc>
                <a:extLst>
                  <a:ext uri="{0D108BD9-81ED-4DB2-BD59-A6C34878D82A}">
                    <a16:rowId xmlns:a16="http://schemas.microsoft.com/office/drawing/2014/main" val="10000"/>
                  </a:ext>
                </a:extLst>
              </a:tr>
              <a:tr h="494453">
                <a:tc>
                  <a:txBody>
                    <a:bodyPr/>
                    <a:lstStyle/>
                    <a:p>
                      <a:pPr algn="ctr"/>
                      <a:r>
                        <a:rPr lang="en-US" sz="1600" dirty="0"/>
                        <a:t>Gene 1</a:t>
                      </a:r>
                    </a:p>
                  </a:txBody>
                  <a:tcPr marL="91368" marR="91368" marT="60960" marB="60960" anchor="ctr"/>
                </a:tc>
                <a:tc>
                  <a:txBody>
                    <a:bodyPr/>
                    <a:lstStyle/>
                    <a:p>
                      <a:pPr algn="ctr"/>
                      <a:r>
                        <a:rPr lang="en-US" sz="1600" dirty="0"/>
                        <a:t>10</a:t>
                      </a:r>
                    </a:p>
                  </a:txBody>
                  <a:tcPr marL="91368" marR="91368" marT="60960" marB="60960" anchor="ctr"/>
                </a:tc>
                <a:tc>
                  <a:txBody>
                    <a:bodyPr/>
                    <a:lstStyle/>
                    <a:p>
                      <a:pPr algn="ctr"/>
                      <a:r>
                        <a:rPr lang="en-US" sz="1600" dirty="0"/>
                        <a:t>20</a:t>
                      </a:r>
                    </a:p>
                  </a:txBody>
                  <a:tcPr marL="91368" marR="91368" marT="60960" marB="60960" anchor="ctr"/>
                </a:tc>
                <a:tc>
                  <a:txBody>
                    <a:bodyPr/>
                    <a:lstStyle/>
                    <a:p>
                      <a:pPr algn="ctr"/>
                      <a:r>
                        <a:rPr lang="en-US" sz="1600" dirty="0"/>
                        <a:t>30</a:t>
                      </a:r>
                    </a:p>
                  </a:txBody>
                  <a:tcPr marL="91368" marR="91368" marT="60960" marB="60960" anchor="ctr"/>
                </a:tc>
                <a:extLst>
                  <a:ext uri="{0D108BD9-81ED-4DB2-BD59-A6C34878D82A}">
                    <a16:rowId xmlns:a16="http://schemas.microsoft.com/office/drawing/2014/main" val="10001"/>
                  </a:ext>
                </a:extLst>
              </a:tr>
              <a:tr h="494453">
                <a:tc>
                  <a:txBody>
                    <a:bodyPr/>
                    <a:lstStyle/>
                    <a:p>
                      <a:pPr algn="ctr"/>
                      <a:r>
                        <a:rPr lang="en-US" sz="1600" dirty="0"/>
                        <a:t>Gene</a:t>
                      </a:r>
                      <a:r>
                        <a:rPr lang="en-US" sz="1600" baseline="0" dirty="0"/>
                        <a:t> 2</a:t>
                      </a:r>
                      <a:endParaRPr lang="en-US" sz="1600" dirty="0"/>
                    </a:p>
                  </a:txBody>
                  <a:tcPr marL="91368" marR="91368" marT="60960" marB="60960" anchor="ctr"/>
                </a:tc>
                <a:tc>
                  <a:txBody>
                    <a:bodyPr/>
                    <a:lstStyle/>
                    <a:p>
                      <a:pPr algn="ctr"/>
                      <a:r>
                        <a:rPr lang="en-US" sz="1600" dirty="0"/>
                        <a:t>20</a:t>
                      </a:r>
                    </a:p>
                  </a:txBody>
                  <a:tcPr marL="91368" marR="91368" marT="60960" marB="60960" anchor="ctr"/>
                </a:tc>
                <a:tc>
                  <a:txBody>
                    <a:bodyPr/>
                    <a:lstStyle/>
                    <a:p>
                      <a:pPr algn="ctr"/>
                      <a:r>
                        <a:rPr lang="en-US" sz="1600" dirty="0"/>
                        <a:t>10</a:t>
                      </a:r>
                    </a:p>
                  </a:txBody>
                  <a:tcPr marL="91368" marR="91368" marT="60960" marB="60960" anchor="ctr"/>
                </a:tc>
                <a:tc>
                  <a:txBody>
                    <a:bodyPr/>
                    <a:lstStyle/>
                    <a:p>
                      <a:pPr algn="ctr"/>
                      <a:r>
                        <a:rPr lang="en-US" sz="1600" dirty="0"/>
                        <a:t>18</a:t>
                      </a:r>
                    </a:p>
                  </a:txBody>
                  <a:tcPr marL="91368" marR="91368" marT="60960" marB="60960" anchor="ctr"/>
                </a:tc>
                <a:extLst>
                  <a:ext uri="{0D108BD9-81ED-4DB2-BD59-A6C34878D82A}">
                    <a16:rowId xmlns:a16="http://schemas.microsoft.com/office/drawing/2014/main" val="10002"/>
                  </a:ext>
                </a:extLst>
              </a:tr>
              <a:tr h="494453">
                <a:tc>
                  <a:txBody>
                    <a:bodyPr/>
                    <a:lstStyle/>
                    <a:p>
                      <a:pPr algn="ctr"/>
                      <a:r>
                        <a:rPr lang="en-US" sz="1600" dirty="0"/>
                        <a:t>Gene</a:t>
                      </a:r>
                      <a:r>
                        <a:rPr lang="en-US" sz="1600" baseline="0" dirty="0"/>
                        <a:t> 3</a:t>
                      </a:r>
                      <a:endParaRPr lang="en-US" sz="1600" dirty="0"/>
                    </a:p>
                  </a:txBody>
                  <a:tcPr marL="91368" marR="91368" marT="60960" marB="60960" anchor="ctr"/>
                </a:tc>
                <a:tc>
                  <a:txBody>
                    <a:bodyPr/>
                    <a:lstStyle/>
                    <a:p>
                      <a:pPr algn="ctr"/>
                      <a:r>
                        <a:rPr lang="en-US" sz="1600" dirty="0"/>
                        <a:t>10</a:t>
                      </a:r>
                    </a:p>
                  </a:txBody>
                  <a:tcPr marL="91368" marR="91368" marT="60960" marB="60960" anchor="ctr"/>
                </a:tc>
                <a:tc>
                  <a:txBody>
                    <a:bodyPr/>
                    <a:lstStyle/>
                    <a:p>
                      <a:pPr algn="ctr"/>
                      <a:r>
                        <a:rPr lang="en-US" sz="1600" dirty="0"/>
                        <a:t>11</a:t>
                      </a:r>
                    </a:p>
                  </a:txBody>
                  <a:tcPr marL="91368" marR="91368" marT="60960" marB="60960" anchor="ctr"/>
                </a:tc>
                <a:tc>
                  <a:txBody>
                    <a:bodyPr/>
                    <a:lstStyle/>
                    <a:p>
                      <a:pPr algn="ctr"/>
                      <a:r>
                        <a:rPr lang="en-US" sz="1600" dirty="0"/>
                        <a:t>12</a:t>
                      </a:r>
                    </a:p>
                  </a:txBody>
                  <a:tcPr marL="91368" marR="91368" marT="60960" marB="60960" anchor="ctr"/>
                </a:tc>
                <a:extLst>
                  <a:ext uri="{0D108BD9-81ED-4DB2-BD59-A6C34878D82A}">
                    <a16:rowId xmlns:a16="http://schemas.microsoft.com/office/drawing/2014/main" val="10003"/>
                  </a:ext>
                </a:extLst>
              </a:tr>
              <a:tr h="494453">
                <a:tc>
                  <a:txBody>
                    <a:bodyPr/>
                    <a:lstStyle/>
                    <a:p>
                      <a:pPr algn="ctr"/>
                      <a:r>
                        <a:rPr lang="en-US" sz="1600" dirty="0"/>
                        <a:t>Gene</a:t>
                      </a:r>
                      <a:r>
                        <a:rPr lang="en-US" sz="1600" baseline="0" dirty="0"/>
                        <a:t> 4</a:t>
                      </a:r>
                      <a:endParaRPr lang="en-US" sz="1600" dirty="0"/>
                    </a:p>
                  </a:txBody>
                  <a:tcPr marL="91368" marR="91368" marT="60960" marB="60960" anchor="ctr"/>
                </a:tc>
                <a:tc>
                  <a:txBody>
                    <a:bodyPr/>
                    <a:lstStyle/>
                    <a:p>
                      <a:pPr algn="ctr"/>
                      <a:r>
                        <a:rPr lang="en-US" sz="1600" dirty="0"/>
                        <a:t>10</a:t>
                      </a:r>
                    </a:p>
                  </a:txBody>
                  <a:tcPr marL="91368" marR="91368" marT="60960" marB="60960" anchor="ctr"/>
                </a:tc>
                <a:tc>
                  <a:txBody>
                    <a:bodyPr/>
                    <a:lstStyle/>
                    <a:p>
                      <a:pPr algn="ctr"/>
                      <a:r>
                        <a:rPr lang="en-US" sz="1600" dirty="0"/>
                        <a:t>10</a:t>
                      </a:r>
                    </a:p>
                  </a:txBody>
                  <a:tcPr marL="91368" marR="91368" marT="60960" marB="60960" anchor="ctr"/>
                </a:tc>
                <a:tc>
                  <a:txBody>
                    <a:bodyPr/>
                    <a:lstStyle/>
                    <a:p>
                      <a:pPr algn="ctr"/>
                      <a:r>
                        <a:rPr lang="en-US" sz="1600" dirty="0"/>
                        <a:t>10</a:t>
                      </a:r>
                    </a:p>
                  </a:txBody>
                  <a:tcPr marL="91368" marR="91368" marT="60960" marB="60960" anchor="ctr"/>
                </a:tc>
                <a:extLst>
                  <a:ext uri="{0D108BD9-81ED-4DB2-BD59-A6C34878D82A}">
                    <a16:rowId xmlns:a16="http://schemas.microsoft.com/office/drawing/2014/main" val="10004"/>
                  </a:ext>
                </a:extLst>
              </a:tr>
            </a:tbl>
          </a:graphicData>
        </a:graphic>
      </p:graphicFrame>
      <p:graphicFrame>
        <p:nvGraphicFramePr>
          <p:cNvPr id="5" name="Content Placeholder 32">
            <a:extLst>
              <a:ext uri="{FF2B5EF4-FFF2-40B4-BE49-F238E27FC236}">
                <a16:creationId xmlns:a16="http://schemas.microsoft.com/office/drawing/2014/main" id="{26FC46F4-FC9D-2D4F-83C4-9BF7D6E772D8}"/>
              </a:ext>
            </a:extLst>
          </p:cNvPr>
          <p:cNvGraphicFramePr>
            <a:graphicFrameLocks/>
          </p:cNvGraphicFramePr>
          <p:nvPr>
            <p:extLst>
              <p:ext uri="{D42A27DB-BD31-4B8C-83A1-F6EECF244321}">
                <p14:modId xmlns:p14="http://schemas.microsoft.com/office/powerpoint/2010/main" val="836770529"/>
              </p:ext>
            </p:extLst>
          </p:nvPr>
        </p:nvGraphicFramePr>
        <p:xfrm>
          <a:off x="947535" y="3419063"/>
          <a:ext cx="4038600" cy="2472265"/>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0000"/>
                    </a:ext>
                  </a:extLst>
                </a:gridCol>
                <a:gridCol w="1041400">
                  <a:extLst>
                    <a:ext uri="{9D8B030D-6E8A-4147-A177-3AD203B41FA5}">
                      <a16:colId xmlns:a16="http://schemas.microsoft.com/office/drawing/2014/main" val="20001"/>
                    </a:ext>
                  </a:extLst>
                </a:gridCol>
                <a:gridCol w="1041400">
                  <a:extLst>
                    <a:ext uri="{9D8B030D-6E8A-4147-A177-3AD203B41FA5}">
                      <a16:colId xmlns:a16="http://schemas.microsoft.com/office/drawing/2014/main" val="20002"/>
                    </a:ext>
                  </a:extLst>
                </a:gridCol>
                <a:gridCol w="1041400">
                  <a:extLst>
                    <a:ext uri="{9D8B030D-6E8A-4147-A177-3AD203B41FA5}">
                      <a16:colId xmlns:a16="http://schemas.microsoft.com/office/drawing/2014/main" val="20003"/>
                    </a:ext>
                  </a:extLst>
                </a:gridCol>
              </a:tblGrid>
              <a:tr h="494453">
                <a:tc>
                  <a:txBody>
                    <a:bodyPr/>
                    <a:lstStyle/>
                    <a:p>
                      <a:pPr algn="ctr"/>
                      <a:r>
                        <a:rPr lang="en-US" sz="1600" dirty="0"/>
                        <a:t>Variant</a:t>
                      </a:r>
                    </a:p>
                  </a:txBody>
                  <a:tcPr marL="91368" marR="91368" marT="60960" marB="60960" anchor="ctr"/>
                </a:tc>
                <a:tc>
                  <a:txBody>
                    <a:bodyPr/>
                    <a:lstStyle/>
                    <a:p>
                      <a:pPr algn="ctr"/>
                      <a:r>
                        <a:rPr lang="en-US" sz="1600" dirty="0"/>
                        <a:t>Sample1</a:t>
                      </a:r>
                    </a:p>
                  </a:txBody>
                  <a:tcPr marL="91368" marR="91368" marT="60960" marB="60960" anchor="ctr"/>
                </a:tc>
                <a:tc>
                  <a:txBody>
                    <a:bodyPr/>
                    <a:lstStyle/>
                    <a:p>
                      <a:pPr algn="ctr"/>
                      <a:r>
                        <a:rPr lang="en-US" sz="1600" dirty="0"/>
                        <a:t>Sample2</a:t>
                      </a:r>
                    </a:p>
                  </a:txBody>
                  <a:tcPr marL="91368" marR="91368" marT="60960" marB="60960" anchor="ctr"/>
                </a:tc>
                <a:tc>
                  <a:txBody>
                    <a:bodyPr/>
                    <a:lstStyle/>
                    <a:p>
                      <a:pPr algn="ctr"/>
                      <a:r>
                        <a:rPr lang="en-US" sz="1600" dirty="0"/>
                        <a:t>Sample3</a:t>
                      </a:r>
                    </a:p>
                  </a:txBody>
                  <a:tcPr marL="91368" marR="91368" marT="60960" marB="60960" anchor="ctr"/>
                </a:tc>
                <a:extLst>
                  <a:ext uri="{0D108BD9-81ED-4DB2-BD59-A6C34878D82A}">
                    <a16:rowId xmlns:a16="http://schemas.microsoft.com/office/drawing/2014/main" val="10000"/>
                  </a:ext>
                </a:extLst>
              </a:tr>
              <a:tr h="494453">
                <a:tc>
                  <a:txBody>
                    <a:bodyPr/>
                    <a:lstStyle/>
                    <a:p>
                      <a:pPr algn="ctr"/>
                      <a:r>
                        <a:rPr lang="en-US" sz="1600" dirty="0"/>
                        <a:t>SNP 1</a:t>
                      </a:r>
                    </a:p>
                  </a:txBody>
                  <a:tcPr marL="91368" marR="91368" marT="60960" marB="60960" anchor="ctr"/>
                </a:tc>
                <a:tc>
                  <a:txBody>
                    <a:bodyPr/>
                    <a:lstStyle/>
                    <a:p>
                      <a:pPr algn="ctr"/>
                      <a:r>
                        <a:rPr lang="en-US" sz="1600" dirty="0"/>
                        <a:t>A/A</a:t>
                      </a:r>
                    </a:p>
                  </a:txBody>
                  <a:tcPr marL="91368" marR="91368" marT="60960" marB="60960" anchor="ctr"/>
                </a:tc>
                <a:tc>
                  <a:txBody>
                    <a:bodyPr/>
                    <a:lstStyle/>
                    <a:p>
                      <a:pPr algn="ctr"/>
                      <a:r>
                        <a:rPr lang="en-US" sz="1600" dirty="0"/>
                        <a:t>A/T</a:t>
                      </a:r>
                    </a:p>
                  </a:txBody>
                  <a:tcPr marL="91368" marR="91368" marT="60960" marB="60960" anchor="ctr"/>
                </a:tc>
                <a:tc>
                  <a:txBody>
                    <a:bodyPr/>
                    <a:lstStyle/>
                    <a:p>
                      <a:pPr algn="ctr"/>
                      <a:r>
                        <a:rPr lang="en-US" sz="1600" dirty="0"/>
                        <a:t>T/T</a:t>
                      </a:r>
                    </a:p>
                  </a:txBody>
                  <a:tcPr marL="91368" marR="91368" marT="60960" marB="60960" anchor="ctr"/>
                </a:tc>
                <a:extLst>
                  <a:ext uri="{0D108BD9-81ED-4DB2-BD59-A6C34878D82A}">
                    <a16:rowId xmlns:a16="http://schemas.microsoft.com/office/drawing/2014/main" val="10001"/>
                  </a:ext>
                </a:extLst>
              </a:tr>
              <a:tr h="494453">
                <a:tc>
                  <a:txBody>
                    <a:bodyPr/>
                    <a:lstStyle/>
                    <a:p>
                      <a:pPr algn="ctr"/>
                      <a:r>
                        <a:rPr lang="en-US" sz="1600" dirty="0"/>
                        <a:t>SNP 2</a:t>
                      </a:r>
                    </a:p>
                  </a:txBody>
                  <a:tcPr marL="91368" marR="91368" marT="60960" marB="60960" anchor="ctr"/>
                </a:tc>
                <a:tc>
                  <a:txBody>
                    <a:bodyPr/>
                    <a:lstStyle/>
                    <a:p>
                      <a:pPr algn="ctr"/>
                      <a:r>
                        <a:rPr lang="en-US" sz="1600" dirty="0"/>
                        <a:t>T/T</a:t>
                      </a:r>
                    </a:p>
                  </a:txBody>
                  <a:tcPr marL="91368" marR="91368" marT="60960" marB="60960" anchor="ctr"/>
                </a:tc>
                <a:tc>
                  <a:txBody>
                    <a:bodyPr/>
                    <a:lstStyle/>
                    <a:p>
                      <a:pPr algn="ctr"/>
                      <a:r>
                        <a:rPr lang="en-US" sz="1600" dirty="0"/>
                        <a:t>T/T</a:t>
                      </a:r>
                    </a:p>
                  </a:txBody>
                  <a:tcPr marL="91368" marR="91368" marT="60960" marB="60960" anchor="ctr"/>
                </a:tc>
                <a:tc>
                  <a:txBody>
                    <a:bodyPr/>
                    <a:lstStyle/>
                    <a:p>
                      <a:pPr algn="ctr"/>
                      <a:r>
                        <a:rPr lang="en-US" sz="1600" dirty="0"/>
                        <a:t>T/C</a:t>
                      </a:r>
                    </a:p>
                  </a:txBody>
                  <a:tcPr marL="91368" marR="91368" marT="60960" marB="60960" anchor="ctr"/>
                </a:tc>
                <a:extLst>
                  <a:ext uri="{0D108BD9-81ED-4DB2-BD59-A6C34878D82A}">
                    <a16:rowId xmlns:a16="http://schemas.microsoft.com/office/drawing/2014/main" val="10002"/>
                  </a:ext>
                </a:extLst>
              </a:tr>
              <a:tr h="494453">
                <a:tc>
                  <a:txBody>
                    <a:bodyPr/>
                    <a:lstStyle/>
                    <a:p>
                      <a:pPr algn="ctr"/>
                      <a:r>
                        <a:rPr lang="en-US" sz="1600" dirty="0"/>
                        <a:t>SNP 3</a:t>
                      </a:r>
                    </a:p>
                  </a:txBody>
                  <a:tcPr marL="91368" marR="91368" marT="60960" marB="60960" anchor="ctr"/>
                </a:tc>
                <a:tc>
                  <a:txBody>
                    <a:bodyPr/>
                    <a:lstStyle/>
                    <a:p>
                      <a:pPr algn="ctr"/>
                      <a:r>
                        <a:rPr lang="en-US" sz="1600" dirty="0"/>
                        <a:t>G/C</a:t>
                      </a:r>
                    </a:p>
                  </a:txBody>
                  <a:tcPr marL="91368" marR="91368" marT="60960" marB="60960" anchor="ctr"/>
                </a:tc>
                <a:tc>
                  <a:txBody>
                    <a:bodyPr/>
                    <a:lstStyle/>
                    <a:p>
                      <a:pPr algn="ctr"/>
                      <a:r>
                        <a:rPr lang="en-US" sz="1600" dirty="0"/>
                        <a:t>G/C</a:t>
                      </a:r>
                    </a:p>
                  </a:txBody>
                  <a:tcPr marL="91368" marR="91368" marT="60960" marB="60960" anchor="ctr"/>
                </a:tc>
                <a:tc>
                  <a:txBody>
                    <a:bodyPr/>
                    <a:lstStyle/>
                    <a:p>
                      <a:pPr algn="ctr"/>
                      <a:r>
                        <a:rPr lang="en-US" sz="1600" dirty="0"/>
                        <a:t>G/G</a:t>
                      </a:r>
                    </a:p>
                  </a:txBody>
                  <a:tcPr marL="91368" marR="91368" marT="60960" marB="60960" anchor="ctr"/>
                </a:tc>
                <a:extLst>
                  <a:ext uri="{0D108BD9-81ED-4DB2-BD59-A6C34878D82A}">
                    <a16:rowId xmlns:a16="http://schemas.microsoft.com/office/drawing/2014/main" val="10003"/>
                  </a:ext>
                </a:extLst>
              </a:tr>
              <a:tr h="494453">
                <a:tc>
                  <a:txBody>
                    <a:bodyPr/>
                    <a:lstStyle/>
                    <a:p>
                      <a:pPr algn="ctr"/>
                      <a:r>
                        <a:rPr lang="en-US" sz="1600" dirty="0"/>
                        <a:t>SNP 4</a:t>
                      </a:r>
                    </a:p>
                  </a:txBody>
                  <a:tcPr marL="91368" marR="91368" marT="60960" marB="60960" anchor="ctr"/>
                </a:tc>
                <a:tc>
                  <a:txBody>
                    <a:bodyPr/>
                    <a:lstStyle/>
                    <a:p>
                      <a:pPr algn="ctr"/>
                      <a:r>
                        <a:rPr lang="en-US" sz="1600" dirty="0"/>
                        <a:t>G/G</a:t>
                      </a:r>
                    </a:p>
                  </a:txBody>
                  <a:tcPr marL="91368" marR="91368" marT="60960" marB="60960" anchor="ctr"/>
                </a:tc>
                <a:tc>
                  <a:txBody>
                    <a:bodyPr/>
                    <a:lstStyle/>
                    <a:p>
                      <a:pPr algn="ctr"/>
                      <a:r>
                        <a:rPr lang="en-US" sz="1600" dirty="0"/>
                        <a:t>G/G</a:t>
                      </a:r>
                    </a:p>
                  </a:txBody>
                  <a:tcPr marL="91368" marR="91368" marT="60960" marB="60960" anchor="ctr"/>
                </a:tc>
                <a:tc>
                  <a:txBody>
                    <a:bodyPr/>
                    <a:lstStyle/>
                    <a:p>
                      <a:pPr algn="ctr"/>
                      <a:r>
                        <a:rPr lang="en-US" sz="1600" dirty="0"/>
                        <a:t>G/G</a:t>
                      </a:r>
                    </a:p>
                  </a:txBody>
                  <a:tcPr marL="91368" marR="91368" marT="60960" marB="60960" anchor="ctr"/>
                </a:tc>
                <a:extLst>
                  <a:ext uri="{0D108BD9-81ED-4DB2-BD59-A6C34878D82A}">
                    <a16:rowId xmlns:a16="http://schemas.microsoft.com/office/drawing/2014/main" val="10004"/>
                  </a:ext>
                </a:extLst>
              </a:tr>
            </a:tbl>
          </a:graphicData>
        </a:graphic>
      </p:graphicFrame>
      <p:sp>
        <p:nvSpPr>
          <p:cNvPr id="7" name="Text Placeholder 29">
            <a:extLst>
              <a:ext uri="{FF2B5EF4-FFF2-40B4-BE49-F238E27FC236}">
                <a16:creationId xmlns:a16="http://schemas.microsoft.com/office/drawing/2014/main" id="{28A2EF63-2104-E340-9A4E-8BEA668ED0E2}"/>
              </a:ext>
            </a:extLst>
          </p:cNvPr>
          <p:cNvSpPr txBox="1">
            <a:spLocks/>
          </p:cNvSpPr>
          <p:nvPr/>
        </p:nvSpPr>
        <p:spPr>
          <a:xfrm>
            <a:off x="947535" y="2171493"/>
            <a:ext cx="5157787"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Genotypes</a:t>
            </a:r>
            <a:endParaRPr lang="en-US" dirty="0"/>
          </a:p>
        </p:txBody>
      </p:sp>
      <p:sp>
        <p:nvSpPr>
          <p:cNvPr id="8" name="Text Placeholder 30">
            <a:extLst>
              <a:ext uri="{FF2B5EF4-FFF2-40B4-BE49-F238E27FC236}">
                <a16:creationId xmlns:a16="http://schemas.microsoft.com/office/drawing/2014/main" id="{4B6E59FF-04CE-F949-A52F-1739DDC73D57}"/>
              </a:ext>
            </a:extLst>
          </p:cNvPr>
          <p:cNvSpPr txBox="1">
            <a:spLocks/>
          </p:cNvSpPr>
          <p:nvPr/>
        </p:nvSpPr>
        <p:spPr>
          <a:xfrm>
            <a:off x="6324600" y="2171493"/>
            <a:ext cx="51831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Expression levels</a:t>
            </a:r>
            <a:endParaRPr lang="en-US" dirty="0"/>
          </a:p>
        </p:txBody>
      </p:sp>
    </p:spTree>
    <p:extLst>
      <p:ext uri="{BB962C8B-B14F-4D97-AF65-F5344CB8AC3E}">
        <p14:creationId xmlns:p14="http://schemas.microsoft.com/office/powerpoint/2010/main" val="3512596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7BD01-D034-CF48-8240-9E380F34D2AF}"/>
              </a:ext>
            </a:extLst>
          </p:cNvPr>
          <p:cNvSpPr>
            <a:spLocks noGrp="1"/>
          </p:cNvSpPr>
          <p:nvPr>
            <p:ph type="title"/>
          </p:nvPr>
        </p:nvSpPr>
        <p:spPr/>
        <p:txBody>
          <a:bodyPr/>
          <a:lstStyle/>
          <a:p>
            <a:r>
              <a:rPr lang="en-GB" dirty="0"/>
              <a:t>FDR using permutations</a:t>
            </a:r>
          </a:p>
        </p:txBody>
      </p:sp>
      <p:sp>
        <p:nvSpPr>
          <p:cNvPr id="6" name="Content Placeholder 5">
            <a:extLst>
              <a:ext uri="{FF2B5EF4-FFF2-40B4-BE49-F238E27FC236}">
                <a16:creationId xmlns:a16="http://schemas.microsoft.com/office/drawing/2014/main" id="{4234609D-443B-4749-AB07-657E848664DE}"/>
              </a:ext>
            </a:extLst>
          </p:cNvPr>
          <p:cNvSpPr>
            <a:spLocks noGrp="1"/>
          </p:cNvSpPr>
          <p:nvPr>
            <p:ph idx="1"/>
          </p:nvPr>
        </p:nvSpPr>
        <p:spPr/>
        <p:txBody>
          <a:bodyPr/>
          <a:lstStyle/>
          <a:p>
            <a:r>
              <a:rPr lang="en-US" dirty="0"/>
              <a:t>Try to find eQTLs based on the ‘wrong’ (permuted) dataset</a:t>
            </a:r>
          </a:p>
          <a:p>
            <a:endParaRPr lang="en-US" dirty="0"/>
          </a:p>
          <a:p>
            <a:r>
              <a:rPr lang="en-US" dirty="0"/>
              <a:t>Due to the many tests, you will identify some eQTLs</a:t>
            </a:r>
          </a:p>
          <a:p>
            <a:endParaRPr lang="en-US" dirty="0"/>
          </a:p>
          <a:p>
            <a:r>
              <a:rPr lang="en-US" dirty="0"/>
              <a:t>Look at the p-value for the most significant fake eQTLs</a:t>
            </a:r>
          </a:p>
          <a:p>
            <a:endParaRPr lang="en-US" dirty="0"/>
          </a:p>
          <a:p>
            <a:r>
              <a:rPr lang="en-US" dirty="0"/>
              <a:t>Determine p-value cut-off for the real data that would result in a maximum of 5% of the results equally significant as the fake eQTLs</a:t>
            </a:r>
          </a:p>
          <a:p>
            <a:endParaRPr lang="en-US" dirty="0"/>
          </a:p>
        </p:txBody>
      </p:sp>
    </p:spTree>
    <p:extLst>
      <p:ext uri="{BB962C8B-B14F-4D97-AF65-F5344CB8AC3E}">
        <p14:creationId xmlns:p14="http://schemas.microsoft.com/office/powerpoint/2010/main" val="1642953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4BECE-9CD0-3442-826E-2B90E8CFC043}"/>
              </a:ext>
            </a:extLst>
          </p:cNvPr>
          <p:cNvSpPr>
            <a:spLocks noGrp="1"/>
          </p:cNvSpPr>
          <p:nvPr>
            <p:ph type="title"/>
          </p:nvPr>
        </p:nvSpPr>
        <p:spPr/>
        <p:txBody>
          <a:bodyPr/>
          <a:lstStyle/>
          <a:p>
            <a:r>
              <a:rPr lang="en-GB" dirty="0" err="1"/>
              <a:t>eQTLGen</a:t>
            </a:r>
            <a:r>
              <a:rPr lang="en-GB" dirty="0"/>
              <a:t> Consortium</a:t>
            </a:r>
          </a:p>
        </p:txBody>
      </p:sp>
      <p:sp>
        <p:nvSpPr>
          <p:cNvPr id="4" name="Content Placeholder 2">
            <a:extLst>
              <a:ext uri="{FF2B5EF4-FFF2-40B4-BE49-F238E27FC236}">
                <a16:creationId xmlns:a16="http://schemas.microsoft.com/office/drawing/2014/main" id="{309CA7B4-FCA9-7A43-8047-DF087CEB7FF5}"/>
              </a:ext>
            </a:extLst>
          </p:cNvPr>
          <p:cNvSpPr txBox="1">
            <a:spLocks/>
          </p:cNvSpPr>
          <p:nvPr/>
        </p:nvSpPr>
        <p:spPr>
          <a:xfrm>
            <a:off x="2899400" y="1698257"/>
            <a:ext cx="6912328" cy="507995"/>
          </a:xfrm>
          <a:prstGeom prst="rect">
            <a:avLst/>
          </a:prstGeom>
        </p:spPr>
        <p:txBody>
          <a:bodyPr vert="horz" lIns="91440" tIns="45720" rIns="91440" bIns="45720" rtlCol="0">
            <a:normAutofit fontScale="92500" lnSpcReduction="10000"/>
          </a:bodyPr>
          <a:lstStyle>
            <a:lvl1pPr marL="342882" indent="-342882" algn="l" defTabSz="457178" rtl="0" eaLnBrk="1" latinLnBrk="0" hangingPunct="1">
              <a:spcBef>
                <a:spcPct val="20000"/>
              </a:spcBef>
              <a:buFont typeface="Arial"/>
              <a:buChar char="•"/>
              <a:defRPr sz="3200" kern="1200">
                <a:solidFill>
                  <a:schemeClr val="tx1"/>
                </a:solidFill>
                <a:latin typeface="+mn-lt"/>
                <a:ea typeface="+mn-ea"/>
                <a:cs typeface="+mn-cs"/>
              </a:defRPr>
            </a:lvl1pPr>
            <a:lvl2pPr marL="742913" indent="-285737" algn="l" defTabSz="457178" rtl="0" eaLnBrk="1" latinLnBrk="0" hangingPunct="1">
              <a:spcBef>
                <a:spcPct val="20000"/>
              </a:spcBef>
              <a:buFont typeface="Arial"/>
              <a:buChar char="–"/>
              <a:defRPr sz="2800" kern="1200">
                <a:solidFill>
                  <a:schemeClr val="tx1"/>
                </a:solidFill>
                <a:latin typeface="+mn-lt"/>
                <a:ea typeface="+mn-ea"/>
                <a:cs typeface="+mn-cs"/>
              </a:defRPr>
            </a:lvl2pPr>
            <a:lvl3pPr marL="1142942" indent="-228589" algn="l" defTabSz="457178" rtl="0" eaLnBrk="1" latinLnBrk="0" hangingPunct="1">
              <a:spcBef>
                <a:spcPct val="20000"/>
              </a:spcBef>
              <a:buFont typeface="Arial"/>
              <a:buChar char="•"/>
              <a:defRPr sz="2400" kern="1200">
                <a:solidFill>
                  <a:schemeClr val="tx1"/>
                </a:solidFill>
                <a:latin typeface="+mn-lt"/>
                <a:ea typeface="+mn-ea"/>
                <a:cs typeface="+mn-cs"/>
              </a:defRPr>
            </a:lvl3pPr>
            <a:lvl4pPr marL="1600120" indent="-228589" algn="l" defTabSz="457178" rtl="0" eaLnBrk="1" latinLnBrk="0" hangingPunct="1">
              <a:spcBef>
                <a:spcPct val="20000"/>
              </a:spcBef>
              <a:buFont typeface="Arial"/>
              <a:buChar char="–"/>
              <a:defRPr sz="2000" kern="1200">
                <a:solidFill>
                  <a:schemeClr val="tx1"/>
                </a:solidFill>
                <a:latin typeface="+mn-lt"/>
                <a:ea typeface="+mn-ea"/>
                <a:cs typeface="+mn-cs"/>
              </a:defRPr>
            </a:lvl4pPr>
            <a:lvl5pPr marL="2057298" indent="-228589" algn="l" defTabSz="457178" rtl="0" eaLnBrk="1" latinLnBrk="0" hangingPunct="1">
              <a:spcBef>
                <a:spcPct val="20000"/>
              </a:spcBef>
              <a:buFont typeface="Arial"/>
              <a:buChar char="»"/>
              <a:defRPr sz="2000" kern="1200">
                <a:solidFill>
                  <a:schemeClr val="tx1"/>
                </a:solidFill>
                <a:latin typeface="+mn-lt"/>
                <a:ea typeface="+mn-ea"/>
                <a:cs typeface="+mn-cs"/>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dirty="0"/>
              <a:t>31,684 individuals</a:t>
            </a:r>
            <a:endParaRPr lang="en-GB" i="1" dirty="0"/>
          </a:p>
        </p:txBody>
      </p:sp>
      <p:sp>
        <p:nvSpPr>
          <p:cNvPr id="5" name="Content Placeholder 2">
            <a:extLst>
              <a:ext uri="{FF2B5EF4-FFF2-40B4-BE49-F238E27FC236}">
                <a16:creationId xmlns:a16="http://schemas.microsoft.com/office/drawing/2014/main" id="{640D3795-ABD9-5746-8CEF-67B0DB432C01}"/>
              </a:ext>
            </a:extLst>
          </p:cNvPr>
          <p:cNvSpPr txBox="1">
            <a:spLocks/>
          </p:cNvSpPr>
          <p:nvPr/>
        </p:nvSpPr>
        <p:spPr>
          <a:xfrm>
            <a:off x="2899400" y="3423407"/>
            <a:ext cx="6912328" cy="5079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19,960 genes</a:t>
            </a:r>
            <a:endParaRPr lang="en-GB" i="1" dirty="0"/>
          </a:p>
        </p:txBody>
      </p:sp>
      <p:grpSp>
        <p:nvGrpSpPr>
          <p:cNvPr id="6" name="Group 5">
            <a:extLst>
              <a:ext uri="{FF2B5EF4-FFF2-40B4-BE49-F238E27FC236}">
                <a16:creationId xmlns:a16="http://schemas.microsoft.com/office/drawing/2014/main" id="{A8913A83-C44D-EA41-BCEF-20478FDDB034}"/>
              </a:ext>
            </a:extLst>
          </p:cNvPr>
          <p:cNvGrpSpPr/>
          <p:nvPr/>
        </p:nvGrpSpPr>
        <p:grpSpPr>
          <a:xfrm>
            <a:off x="1580323" y="1509785"/>
            <a:ext cx="1261290" cy="840861"/>
            <a:chOff x="579967" y="1827029"/>
            <a:chExt cx="756703" cy="504469"/>
          </a:xfrm>
        </p:grpSpPr>
        <p:pic>
          <p:nvPicPr>
            <p:cNvPr id="7" name="Picture 6">
              <a:extLst>
                <a:ext uri="{FF2B5EF4-FFF2-40B4-BE49-F238E27FC236}">
                  <a16:creationId xmlns:a16="http://schemas.microsoft.com/office/drawing/2014/main" id="{07C15632-6B69-4E4C-91FF-EF449CD7A722}"/>
                </a:ext>
              </a:extLst>
            </p:cNvPr>
            <p:cNvPicPr>
              <a:picLocks noChangeAspect="1"/>
            </p:cNvPicPr>
            <p:nvPr/>
          </p:nvPicPr>
          <p:blipFill>
            <a:blip r:embed="rId3">
              <a:duotone>
                <a:prstClr val="black"/>
                <a:srgbClr val="282156">
                  <a:tint val="45000"/>
                  <a:satMod val="400000"/>
                </a:srgbClr>
              </a:duotone>
              <a:extLst>
                <a:ext uri="{28A0092B-C50C-407E-A947-70E740481C1C}">
                  <a14:useLocalDpi xmlns:a14="http://schemas.microsoft.com/office/drawing/2010/main" val="0"/>
                </a:ext>
              </a:extLst>
            </a:blip>
            <a:stretch>
              <a:fillRect/>
            </a:stretch>
          </p:blipFill>
          <p:spPr>
            <a:xfrm>
              <a:off x="579967" y="1827029"/>
              <a:ext cx="504469" cy="504469"/>
            </a:xfrm>
            <a:prstGeom prst="rect">
              <a:avLst/>
            </a:prstGeom>
          </p:spPr>
        </p:pic>
        <p:pic>
          <p:nvPicPr>
            <p:cNvPr id="8" name="Picture 7">
              <a:extLst>
                <a:ext uri="{FF2B5EF4-FFF2-40B4-BE49-F238E27FC236}">
                  <a16:creationId xmlns:a16="http://schemas.microsoft.com/office/drawing/2014/main" id="{E0987DD9-3BC8-6E48-AEE6-E822CAA4E5EF}"/>
                </a:ext>
              </a:extLst>
            </p:cNvPr>
            <p:cNvPicPr>
              <a:picLocks noChangeAspect="1"/>
            </p:cNvPicPr>
            <p:nvPr/>
          </p:nvPicPr>
          <p:blipFill>
            <a:blip r:embed="rId3">
              <a:duotone>
                <a:prstClr val="black"/>
                <a:srgbClr val="282156">
                  <a:tint val="45000"/>
                  <a:satMod val="400000"/>
                </a:srgbClr>
              </a:duotone>
              <a:extLst>
                <a:ext uri="{28A0092B-C50C-407E-A947-70E740481C1C}">
                  <a14:useLocalDpi xmlns:a14="http://schemas.microsoft.com/office/drawing/2010/main" val="0"/>
                </a:ext>
              </a:extLst>
            </a:blip>
            <a:stretch>
              <a:fillRect/>
            </a:stretch>
          </p:blipFill>
          <p:spPr>
            <a:xfrm>
              <a:off x="832201" y="1827029"/>
              <a:ext cx="504469" cy="504469"/>
            </a:xfrm>
            <a:prstGeom prst="rect">
              <a:avLst/>
            </a:prstGeom>
          </p:spPr>
        </p:pic>
      </p:grpSp>
      <p:grpSp>
        <p:nvGrpSpPr>
          <p:cNvPr id="9" name="Group 8">
            <a:extLst>
              <a:ext uri="{FF2B5EF4-FFF2-40B4-BE49-F238E27FC236}">
                <a16:creationId xmlns:a16="http://schemas.microsoft.com/office/drawing/2014/main" id="{1E54C88C-959E-C444-B184-58C3EEF0C144}"/>
              </a:ext>
            </a:extLst>
          </p:cNvPr>
          <p:cNvGrpSpPr/>
          <p:nvPr/>
        </p:nvGrpSpPr>
        <p:grpSpPr>
          <a:xfrm>
            <a:off x="1620481" y="3337022"/>
            <a:ext cx="1101444" cy="745104"/>
            <a:chOff x="576440" y="2343126"/>
            <a:chExt cx="760230" cy="507995"/>
          </a:xfrm>
        </p:grpSpPr>
        <p:pic>
          <p:nvPicPr>
            <p:cNvPr id="10" name="Picture 9">
              <a:extLst>
                <a:ext uri="{FF2B5EF4-FFF2-40B4-BE49-F238E27FC236}">
                  <a16:creationId xmlns:a16="http://schemas.microsoft.com/office/drawing/2014/main" id="{4A96BF55-25FA-2748-B5D5-187D6BD6A79A}"/>
                </a:ext>
              </a:extLst>
            </p:cNvPr>
            <p:cNvPicPr>
              <a:picLocks noChangeAspect="1"/>
            </p:cNvPicPr>
            <p:nvPr/>
          </p:nvPicPr>
          <p:blipFill>
            <a:blip r:embed="rId4">
              <a:duotone>
                <a:prstClr val="black"/>
                <a:srgbClr val="282156">
                  <a:tint val="45000"/>
                  <a:satMod val="400000"/>
                </a:srgbClr>
              </a:duotone>
              <a:extLst>
                <a:ext uri="{28A0092B-C50C-407E-A947-70E740481C1C}">
                  <a14:useLocalDpi xmlns:a14="http://schemas.microsoft.com/office/drawing/2010/main" val="0"/>
                </a:ext>
              </a:extLst>
            </a:blip>
            <a:stretch>
              <a:fillRect/>
            </a:stretch>
          </p:blipFill>
          <p:spPr>
            <a:xfrm>
              <a:off x="576440" y="2343126"/>
              <a:ext cx="507995" cy="507995"/>
            </a:xfrm>
            <a:prstGeom prst="rect">
              <a:avLst/>
            </a:prstGeom>
          </p:spPr>
        </p:pic>
        <p:pic>
          <p:nvPicPr>
            <p:cNvPr id="11" name="Picture 10">
              <a:extLst>
                <a:ext uri="{FF2B5EF4-FFF2-40B4-BE49-F238E27FC236}">
                  <a16:creationId xmlns:a16="http://schemas.microsoft.com/office/drawing/2014/main" id="{3979F38F-2765-084B-92EF-C223F0DA6B35}"/>
                </a:ext>
              </a:extLst>
            </p:cNvPr>
            <p:cNvPicPr>
              <a:picLocks noChangeAspect="1"/>
            </p:cNvPicPr>
            <p:nvPr/>
          </p:nvPicPr>
          <p:blipFill>
            <a:blip r:embed="rId4">
              <a:duotone>
                <a:prstClr val="black"/>
                <a:srgbClr val="282156">
                  <a:tint val="45000"/>
                  <a:satMod val="400000"/>
                </a:srgbClr>
              </a:duotone>
              <a:extLst>
                <a:ext uri="{28A0092B-C50C-407E-A947-70E740481C1C}">
                  <a14:useLocalDpi xmlns:a14="http://schemas.microsoft.com/office/drawing/2010/main" val="0"/>
                </a:ext>
              </a:extLst>
            </a:blip>
            <a:stretch>
              <a:fillRect/>
            </a:stretch>
          </p:blipFill>
          <p:spPr>
            <a:xfrm>
              <a:off x="828675" y="2343126"/>
              <a:ext cx="507995" cy="507995"/>
            </a:xfrm>
            <a:prstGeom prst="rect">
              <a:avLst/>
            </a:prstGeom>
          </p:spPr>
        </p:pic>
      </p:grpSp>
      <p:sp>
        <p:nvSpPr>
          <p:cNvPr id="12" name="Content Placeholder 2">
            <a:extLst>
              <a:ext uri="{FF2B5EF4-FFF2-40B4-BE49-F238E27FC236}">
                <a16:creationId xmlns:a16="http://schemas.microsoft.com/office/drawing/2014/main" id="{E57E0FBD-935A-B84A-B2CD-5987F48E0D60}"/>
              </a:ext>
            </a:extLst>
          </p:cNvPr>
          <p:cNvSpPr txBox="1">
            <a:spLocks/>
          </p:cNvSpPr>
          <p:nvPr/>
        </p:nvSpPr>
        <p:spPr>
          <a:xfrm>
            <a:off x="2899400" y="4269318"/>
            <a:ext cx="6912328" cy="5079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SNPs imputed to 1000G reference</a:t>
            </a:r>
            <a:endParaRPr lang="en-GB" i="1" dirty="0"/>
          </a:p>
        </p:txBody>
      </p:sp>
      <p:sp>
        <p:nvSpPr>
          <p:cNvPr id="13" name="TextBox 12">
            <a:extLst>
              <a:ext uri="{FF2B5EF4-FFF2-40B4-BE49-F238E27FC236}">
                <a16:creationId xmlns:a16="http://schemas.microsoft.com/office/drawing/2014/main" id="{53D8E83A-B18D-9F4F-A822-AC96D502177E}"/>
              </a:ext>
            </a:extLst>
          </p:cNvPr>
          <p:cNvSpPr txBox="1"/>
          <p:nvPr/>
        </p:nvSpPr>
        <p:spPr>
          <a:xfrm>
            <a:off x="1620481" y="4262889"/>
            <a:ext cx="1064337" cy="461665"/>
          </a:xfrm>
          <a:prstGeom prst="rect">
            <a:avLst/>
          </a:prstGeom>
          <a:noFill/>
        </p:spPr>
        <p:txBody>
          <a:bodyPr wrap="square" rtlCol="0">
            <a:spAutoFit/>
          </a:bodyPr>
          <a:lstStyle/>
          <a:p>
            <a:pPr algn="ctr"/>
            <a:r>
              <a:rPr lang="en-GB" sz="24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1000G</a:t>
            </a:r>
          </a:p>
        </p:txBody>
      </p:sp>
      <p:pic>
        <p:nvPicPr>
          <p:cNvPr id="14" name="Picture 13">
            <a:extLst>
              <a:ext uri="{FF2B5EF4-FFF2-40B4-BE49-F238E27FC236}">
                <a16:creationId xmlns:a16="http://schemas.microsoft.com/office/drawing/2014/main" id="{73E944A6-3BCC-9241-A03A-C61107D604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1570" y="2494894"/>
            <a:ext cx="665090" cy="665090"/>
          </a:xfrm>
          <a:prstGeom prst="rect">
            <a:avLst/>
          </a:prstGeom>
        </p:spPr>
      </p:pic>
      <p:sp>
        <p:nvSpPr>
          <p:cNvPr id="15" name="Content Placeholder 2">
            <a:extLst>
              <a:ext uri="{FF2B5EF4-FFF2-40B4-BE49-F238E27FC236}">
                <a16:creationId xmlns:a16="http://schemas.microsoft.com/office/drawing/2014/main" id="{907B11A6-E587-FB43-8962-1446A71390C4}"/>
              </a:ext>
            </a:extLst>
          </p:cNvPr>
          <p:cNvSpPr txBox="1">
            <a:spLocks/>
          </p:cNvSpPr>
          <p:nvPr/>
        </p:nvSpPr>
        <p:spPr>
          <a:xfrm>
            <a:off x="2899400" y="2543625"/>
            <a:ext cx="6912328" cy="5079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Expression data from blood</a:t>
            </a:r>
            <a:endParaRPr lang="en-GB" i="1" dirty="0"/>
          </a:p>
        </p:txBody>
      </p:sp>
      <p:pic>
        <p:nvPicPr>
          <p:cNvPr id="16" name="Picture 15">
            <a:extLst>
              <a:ext uri="{FF2B5EF4-FFF2-40B4-BE49-F238E27FC236}">
                <a16:creationId xmlns:a16="http://schemas.microsoft.com/office/drawing/2014/main" id="{6D75B215-CA14-C447-977D-067C17A2A6FC}"/>
              </a:ext>
            </a:extLst>
          </p:cNvPr>
          <p:cNvPicPr>
            <a:picLocks noChangeAspect="1"/>
          </p:cNvPicPr>
          <p:nvPr/>
        </p:nvPicPr>
        <p:blipFill>
          <a:blip r:embed="rId6">
            <a:duotone>
              <a:prstClr val="black"/>
              <a:srgbClr val="282156">
                <a:tint val="45000"/>
                <a:satMod val="400000"/>
              </a:srgbClr>
            </a:duotone>
            <a:extLst>
              <a:ext uri="{28A0092B-C50C-407E-A947-70E740481C1C}">
                <a14:useLocalDpi xmlns:a14="http://schemas.microsoft.com/office/drawing/2010/main" val="0"/>
              </a:ext>
            </a:extLst>
          </a:blip>
          <a:stretch>
            <a:fillRect/>
          </a:stretch>
        </p:blipFill>
        <p:spPr>
          <a:xfrm>
            <a:off x="1684211" y="5901693"/>
            <a:ext cx="1045854" cy="545179"/>
          </a:xfrm>
          <a:prstGeom prst="rect">
            <a:avLst/>
          </a:prstGeom>
        </p:spPr>
      </p:pic>
      <p:sp>
        <p:nvSpPr>
          <p:cNvPr id="17" name="Content Placeholder 2">
            <a:extLst>
              <a:ext uri="{FF2B5EF4-FFF2-40B4-BE49-F238E27FC236}">
                <a16:creationId xmlns:a16="http://schemas.microsoft.com/office/drawing/2014/main" id="{1D5C26D7-ECF0-1B44-9011-681A3040AAB9}"/>
              </a:ext>
            </a:extLst>
          </p:cNvPr>
          <p:cNvSpPr txBox="1">
            <a:spLocks/>
          </p:cNvSpPr>
          <p:nvPr/>
        </p:nvSpPr>
        <p:spPr>
          <a:xfrm>
            <a:off x="2899400" y="5922843"/>
            <a:ext cx="6912328" cy="5079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Integration of RNA-</a:t>
            </a:r>
            <a:r>
              <a:rPr lang="en-GB" dirty="0" err="1"/>
              <a:t>seq</a:t>
            </a:r>
            <a:r>
              <a:rPr lang="en-GB" dirty="0"/>
              <a:t> and microarray data</a:t>
            </a:r>
          </a:p>
        </p:txBody>
      </p:sp>
      <p:sp>
        <p:nvSpPr>
          <p:cNvPr id="18" name="Content Placeholder 2">
            <a:extLst>
              <a:ext uri="{FF2B5EF4-FFF2-40B4-BE49-F238E27FC236}">
                <a16:creationId xmlns:a16="http://schemas.microsoft.com/office/drawing/2014/main" id="{96E63CF4-A6D1-4E4C-BC7F-011BFE277FB2}"/>
              </a:ext>
            </a:extLst>
          </p:cNvPr>
          <p:cNvSpPr txBox="1">
            <a:spLocks/>
          </p:cNvSpPr>
          <p:nvPr/>
        </p:nvSpPr>
        <p:spPr>
          <a:xfrm>
            <a:off x="2899400" y="5076932"/>
            <a:ext cx="6912328" cy="5079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10,317 trait-associated variants</a:t>
            </a:r>
            <a:endParaRPr lang="en-GB" i="1" dirty="0"/>
          </a:p>
        </p:txBody>
      </p:sp>
      <p:pic>
        <p:nvPicPr>
          <p:cNvPr id="19" name="Picture 18">
            <a:extLst>
              <a:ext uri="{FF2B5EF4-FFF2-40B4-BE49-F238E27FC236}">
                <a16:creationId xmlns:a16="http://schemas.microsoft.com/office/drawing/2014/main" id="{CA1CD382-11CA-BB4E-84C4-073873A023FE}"/>
              </a:ext>
            </a:extLst>
          </p:cNvPr>
          <p:cNvPicPr>
            <a:picLocks noChangeAspect="1"/>
          </p:cNvPicPr>
          <p:nvPr/>
        </p:nvPicPr>
        <p:blipFill>
          <a:blip r:embed="rId7">
            <a:duotone>
              <a:prstClr val="black"/>
              <a:srgbClr val="282156">
                <a:tint val="45000"/>
                <a:satMod val="400000"/>
              </a:srgbClr>
            </a:duotone>
            <a:extLst>
              <a:ext uri="{28A0092B-C50C-407E-A947-70E740481C1C}">
                <a14:useLocalDpi xmlns:a14="http://schemas.microsoft.com/office/drawing/2010/main" val="0"/>
              </a:ext>
            </a:extLst>
          </a:blip>
          <a:stretch>
            <a:fillRect/>
          </a:stretch>
        </p:blipFill>
        <p:spPr>
          <a:xfrm>
            <a:off x="1894715" y="4943231"/>
            <a:ext cx="641696" cy="641696"/>
          </a:xfrm>
          <a:prstGeom prst="rect">
            <a:avLst/>
          </a:prstGeom>
        </p:spPr>
      </p:pic>
    </p:spTree>
    <p:extLst>
      <p:ext uri="{BB962C8B-B14F-4D97-AF65-F5344CB8AC3E}">
        <p14:creationId xmlns:p14="http://schemas.microsoft.com/office/powerpoint/2010/main" val="1876976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1BC3-F538-DC4D-A9CB-9FDB29CCF390}"/>
              </a:ext>
            </a:extLst>
          </p:cNvPr>
          <p:cNvSpPr>
            <a:spLocks noGrp="1"/>
          </p:cNvSpPr>
          <p:nvPr>
            <p:ph type="title"/>
          </p:nvPr>
        </p:nvSpPr>
        <p:spPr/>
        <p:txBody>
          <a:bodyPr/>
          <a:lstStyle/>
          <a:p>
            <a:r>
              <a:rPr lang="en-GB" i="1" dirty="0"/>
              <a:t>cis</a:t>
            </a:r>
            <a:r>
              <a:rPr lang="en-GB" dirty="0"/>
              <a:t>-eQTL results</a:t>
            </a:r>
          </a:p>
        </p:txBody>
      </p:sp>
      <p:pic>
        <p:nvPicPr>
          <p:cNvPr id="4" name="Picture 3">
            <a:extLst>
              <a:ext uri="{FF2B5EF4-FFF2-40B4-BE49-F238E27FC236}">
                <a16:creationId xmlns:a16="http://schemas.microsoft.com/office/drawing/2014/main" id="{A3B1B1A1-4708-4348-A652-C5E50AB740A0}"/>
              </a:ext>
            </a:extLst>
          </p:cNvPr>
          <p:cNvPicPr>
            <a:picLocks noChangeAspect="1"/>
          </p:cNvPicPr>
          <p:nvPr/>
        </p:nvPicPr>
        <p:blipFill rotWithShape="1">
          <a:blip r:embed="rId3"/>
          <a:srcRect r="66426"/>
          <a:stretch/>
        </p:blipFill>
        <p:spPr>
          <a:xfrm>
            <a:off x="298558" y="1632064"/>
            <a:ext cx="3917842" cy="4850387"/>
          </a:xfrm>
          <a:prstGeom prst="rect">
            <a:avLst/>
          </a:prstGeom>
        </p:spPr>
      </p:pic>
      <p:sp>
        <p:nvSpPr>
          <p:cNvPr id="5" name="TextBox 4">
            <a:extLst>
              <a:ext uri="{FF2B5EF4-FFF2-40B4-BE49-F238E27FC236}">
                <a16:creationId xmlns:a16="http://schemas.microsoft.com/office/drawing/2014/main" id="{5A1E4EA1-4F3A-E547-9B6C-542B3038701B}"/>
              </a:ext>
            </a:extLst>
          </p:cNvPr>
          <p:cNvSpPr txBox="1"/>
          <p:nvPr/>
        </p:nvSpPr>
        <p:spPr>
          <a:xfrm>
            <a:off x="10666923" y="6169709"/>
            <a:ext cx="1525077" cy="646331"/>
          </a:xfrm>
          <a:prstGeom prst="rect">
            <a:avLst/>
          </a:prstGeom>
          <a:noFill/>
        </p:spPr>
        <p:txBody>
          <a:bodyPr wrap="square" rtlCol="0">
            <a:spAutoFit/>
          </a:bodyPr>
          <a:lstStyle/>
          <a:p>
            <a:r>
              <a:rPr lang="en-GB" dirty="0"/>
              <a:t>Võsa </a:t>
            </a:r>
            <a:r>
              <a:rPr lang="en-GB" i="1" dirty="0"/>
              <a:t>et al.</a:t>
            </a:r>
            <a:r>
              <a:rPr lang="en-GB" dirty="0"/>
              <a:t>, </a:t>
            </a:r>
            <a:r>
              <a:rPr lang="en-GB" i="1" dirty="0" err="1"/>
              <a:t>bioRxiv</a:t>
            </a:r>
            <a:r>
              <a:rPr lang="en-GB" dirty="0"/>
              <a:t> (2018)</a:t>
            </a:r>
          </a:p>
        </p:txBody>
      </p:sp>
    </p:spTree>
    <p:extLst>
      <p:ext uri="{BB962C8B-B14F-4D97-AF65-F5344CB8AC3E}">
        <p14:creationId xmlns:p14="http://schemas.microsoft.com/office/powerpoint/2010/main" val="4232173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553A0-00B2-934C-94A8-DCD80E48E15D}"/>
              </a:ext>
            </a:extLst>
          </p:cNvPr>
          <p:cNvSpPr>
            <a:spLocks noGrp="1"/>
          </p:cNvSpPr>
          <p:nvPr>
            <p:ph type="title"/>
          </p:nvPr>
        </p:nvSpPr>
        <p:spPr>
          <a:xfrm>
            <a:off x="1066800" y="1"/>
            <a:ext cx="11125200" cy="618900"/>
          </a:xfrm>
        </p:spPr>
        <p:txBody>
          <a:bodyPr>
            <a:normAutofit fontScale="90000"/>
          </a:bodyPr>
          <a:lstStyle/>
          <a:p>
            <a:r>
              <a:rPr lang="en-GB" dirty="0"/>
              <a:t>GWAS associations over time</a:t>
            </a:r>
          </a:p>
        </p:txBody>
      </p:sp>
      <p:pic>
        <p:nvPicPr>
          <p:cNvPr id="6" name="GWAS_Catalog_slideshow.mp4">
            <a:hlinkClick r:id="" action="ppaction://media"/>
            <a:extLst>
              <a:ext uri="{FF2B5EF4-FFF2-40B4-BE49-F238E27FC236}">
                <a16:creationId xmlns:a16="http://schemas.microsoft.com/office/drawing/2014/main" id="{D152A457-BBF5-5F4C-BA8D-3A7DD3F66260}"/>
              </a:ext>
            </a:extLst>
          </p:cNvPr>
          <p:cNvPicPr>
            <a:picLocks noGrp="1" noChangeAspect="1"/>
          </p:cNvPicPr>
          <p:nvPr>
            <p:ph idx="1"/>
            <a:videoFile r:link="rId1"/>
            <p:extLst>
              <p:ext uri="{DAA4B4D4-6D71-4841-9C94-3DE7FCFB9230}">
                <p14:media xmlns:p14="http://schemas.microsoft.com/office/powerpoint/2010/main" r:embed="rId2">
                  <p14:trim st="7139.0014"/>
                </p14:media>
              </p:ext>
            </p:extLst>
          </p:nvPr>
        </p:nvPicPr>
        <p:blipFill>
          <a:blip r:embed="rId5"/>
          <a:stretch>
            <a:fillRect/>
          </a:stretch>
        </p:blipFill>
        <p:spPr>
          <a:xfrm>
            <a:off x="518616" y="618901"/>
            <a:ext cx="11083597" cy="6239099"/>
          </a:xfrm>
        </p:spPr>
      </p:pic>
    </p:spTree>
    <p:extLst>
      <p:ext uri="{BB962C8B-B14F-4D97-AF65-F5344CB8AC3E}">
        <p14:creationId xmlns:p14="http://schemas.microsoft.com/office/powerpoint/2010/main" val="193455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FCCD4-CC2D-E547-B3B7-85D1C353DDEF}"/>
              </a:ext>
            </a:extLst>
          </p:cNvPr>
          <p:cNvSpPr>
            <a:spLocks noGrp="1"/>
          </p:cNvSpPr>
          <p:nvPr>
            <p:ph type="title"/>
          </p:nvPr>
        </p:nvSpPr>
        <p:spPr>
          <a:xfrm>
            <a:off x="660400" y="1"/>
            <a:ext cx="11125200" cy="618900"/>
          </a:xfrm>
        </p:spPr>
        <p:txBody>
          <a:bodyPr/>
          <a:lstStyle/>
          <a:p>
            <a:r>
              <a:rPr lang="en-US" sz="3600" dirty="0"/>
              <a:t>Almost all genes are regulated by a local genetic variant</a:t>
            </a:r>
          </a:p>
        </p:txBody>
      </p:sp>
      <p:pic>
        <p:nvPicPr>
          <p:cNvPr id="5" name="Picture 4">
            <a:extLst>
              <a:ext uri="{FF2B5EF4-FFF2-40B4-BE49-F238E27FC236}">
                <a16:creationId xmlns:a16="http://schemas.microsoft.com/office/drawing/2014/main" id="{4A8476D4-3E1C-7A48-A06C-C3CB654EE2B9}"/>
              </a:ext>
            </a:extLst>
          </p:cNvPr>
          <p:cNvPicPr>
            <a:picLocks noChangeAspect="1"/>
          </p:cNvPicPr>
          <p:nvPr/>
        </p:nvPicPr>
        <p:blipFill>
          <a:blip r:embed="rId3"/>
          <a:stretch>
            <a:fillRect/>
          </a:stretch>
        </p:blipFill>
        <p:spPr>
          <a:xfrm>
            <a:off x="603165" y="1379096"/>
            <a:ext cx="10847656" cy="4966646"/>
          </a:xfrm>
          <a:prstGeom prst="rect">
            <a:avLst/>
          </a:prstGeom>
        </p:spPr>
      </p:pic>
      <p:sp>
        <p:nvSpPr>
          <p:cNvPr id="4" name="TextBox 3">
            <a:extLst>
              <a:ext uri="{FF2B5EF4-FFF2-40B4-BE49-F238E27FC236}">
                <a16:creationId xmlns:a16="http://schemas.microsoft.com/office/drawing/2014/main" id="{3C98A5DC-5570-4D4B-B81F-3E35EB9AC1F9}"/>
              </a:ext>
            </a:extLst>
          </p:cNvPr>
          <p:cNvSpPr txBox="1"/>
          <p:nvPr/>
        </p:nvSpPr>
        <p:spPr>
          <a:xfrm>
            <a:off x="10666923" y="6169709"/>
            <a:ext cx="1525077" cy="646331"/>
          </a:xfrm>
          <a:prstGeom prst="rect">
            <a:avLst/>
          </a:prstGeom>
          <a:noFill/>
        </p:spPr>
        <p:txBody>
          <a:bodyPr wrap="square" rtlCol="0">
            <a:spAutoFit/>
          </a:bodyPr>
          <a:lstStyle/>
          <a:p>
            <a:r>
              <a:rPr lang="en-GB" dirty="0"/>
              <a:t>Võsa </a:t>
            </a:r>
            <a:r>
              <a:rPr lang="en-GB" i="1" dirty="0"/>
              <a:t>et al.</a:t>
            </a:r>
            <a:r>
              <a:rPr lang="en-GB" dirty="0"/>
              <a:t>, </a:t>
            </a:r>
            <a:r>
              <a:rPr lang="en-GB" i="1" dirty="0" err="1"/>
              <a:t>bioRxiv</a:t>
            </a:r>
            <a:r>
              <a:rPr lang="en-GB" dirty="0"/>
              <a:t> (2018)</a:t>
            </a:r>
          </a:p>
        </p:txBody>
      </p:sp>
    </p:spTree>
    <p:extLst>
      <p:ext uri="{BB962C8B-B14F-4D97-AF65-F5344CB8AC3E}">
        <p14:creationId xmlns:p14="http://schemas.microsoft.com/office/powerpoint/2010/main" val="2384014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F9F55-BF39-A341-A1CE-8E60DE643D67}"/>
              </a:ext>
            </a:extLst>
          </p:cNvPr>
          <p:cNvSpPr>
            <a:spLocks noGrp="1"/>
          </p:cNvSpPr>
          <p:nvPr>
            <p:ph type="title"/>
          </p:nvPr>
        </p:nvSpPr>
        <p:spPr>
          <a:xfrm>
            <a:off x="1066799" y="1"/>
            <a:ext cx="10819137" cy="618900"/>
          </a:xfrm>
        </p:spPr>
        <p:txBody>
          <a:bodyPr>
            <a:normAutofit fontScale="90000"/>
          </a:bodyPr>
          <a:lstStyle/>
          <a:p>
            <a:r>
              <a:rPr lang="en-US" i="1" dirty="0"/>
              <a:t>Cis-</a:t>
            </a:r>
            <a:r>
              <a:rPr lang="en-US" dirty="0"/>
              <a:t>eQTL top SNPs are almost always near gene </a:t>
            </a:r>
            <a:endParaRPr lang="en-US" i="1" dirty="0"/>
          </a:p>
        </p:txBody>
      </p:sp>
      <p:pic>
        <p:nvPicPr>
          <p:cNvPr id="5" name="Picture 4">
            <a:extLst>
              <a:ext uri="{FF2B5EF4-FFF2-40B4-BE49-F238E27FC236}">
                <a16:creationId xmlns:a16="http://schemas.microsoft.com/office/drawing/2014/main" id="{BF0B8F9D-5903-7B4A-A877-F2302B82019E}"/>
              </a:ext>
            </a:extLst>
          </p:cNvPr>
          <p:cNvPicPr>
            <a:picLocks noChangeAspect="1"/>
          </p:cNvPicPr>
          <p:nvPr/>
        </p:nvPicPr>
        <p:blipFill>
          <a:blip r:embed="rId3"/>
          <a:stretch>
            <a:fillRect/>
          </a:stretch>
        </p:blipFill>
        <p:spPr>
          <a:xfrm>
            <a:off x="508581" y="1146346"/>
            <a:ext cx="11377356" cy="5406854"/>
          </a:xfrm>
          <a:prstGeom prst="rect">
            <a:avLst/>
          </a:prstGeom>
        </p:spPr>
      </p:pic>
      <p:sp>
        <p:nvSpPr>
          <p:cNvPr id="7" name="Rectangle 6">
            <a:extLst>
              <a:ext uri="{FF2B5EF4-FFF2-40B4-BE49-F238E27FC236}">
                <a16:creationId xmlns:a16="http://schemas.microsoft.com/office/drawing/2014/main" id="{64E52B64-CDA3-244A-A3F8-F5ED63273865}"/>
              </a:ext>
            </a:extLst>
          </p:cNvPr>
          <p:cNvSpPr/>
          <p:nvPr/>
        </p:nvSpPr>
        <p:spPr>
          <a:xfrm>
            <a:off x="8741764" y="3665437"/>
            <a:ext cx="3313044" cy="1417982"/>
          </a:xfrm>
          <a:prstGeom prst="rect">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400" dirty="0"/>
              <a:t>97% of the strong </a:t>
            </a:r>
            <a:r>
              <a:rPr lang="en-GB" sz="2400" i="1" dirty="0"/>
              <a:t>cis</a:t>
            </a:r>
            <a:r>
              <a:rPr lang="en-GB" sz="2400" dirty="0"/>
              <a:t>-eQTL SNPs maps within 100kb of the gene</a:t>
            </a:r>
          </a:p>
        </p:txBody>
      </p:sp>
    </p:spTree>
    <p:extLst>
      <p:ext uri="{BB962C8B-B14F-4D97-AF65-F5344CB8AC3E}">
        <p14:creationId xmlns:p14="http://schemas.microsoft.com/office/powerpoint/2010/main" val="302679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F9F55-BF39-A341-A1CE-8E60DE643D67}"/>
              </a:ext>
            </a:extLst>
          </p:cNvPr>
          <p:cNvSpPr>
            <a:spLocks noGrp="1"/>
          </p:cNvSpPr>
          <p:nvPr>
            <p:ph type="title"/>
          </p:nvPr>
        </p:nvSpPr>
        <p:spPr>
          <a:xfrm>
            <a:off x="1066799" y="1"/>
            <a:ext cx="10819137" cy="618900"/>
          </a:xfrm>
        </p:spPr>
        <p:txBody>
          <a:bodyPr>
            <a:normAutofit fontScale="90000"/>
          </a:bodyPr>
          <a:lstStyle/>
          <a:p>
            <a:r>
              <a:rPr lang="en-US" i="1" dirty="0"/>
              <a:t>Cis-</a:t>
            </a:r>
            <a:r>
              <a:rPr lang="en-US" dirty="0"/>
              <a:t>eQTL top SNPs are almost always near gene </a:t>
            </a:r>
            <a:endParaRPr lang="en-US" i="1" dirty="0"/>
          </a:p>
        </p:txBody>
      </p:sp>
      <p:pic>
        <p:nvPicPr>
          <p:cNvPr id="5" name="Picture 4">
            <a:extLst>
              <a:ext uri="{FF2B5EF4-FFF2-40B4-BE49-F238E27FC236}">
                <a16:creationId xmlns:a16="http://schemas.microsoft.com/office/drawing/2014/main" id="{BF0B8F9D-5903-7B4A-A877-F2302B82019E}"/>
              </a:ext>
            </a:extLst>
          </p:cNvPr>
          <p:cNvPicPr>
            <a:picLocks noChangeAspect="1"/>
          </p:cNvPicPr>
          <p:nvPr/>
        </p:nvPicPr>
        <p:blipFill>
          <a:blip r:embed="rId3"/>
          <a:stretch>
            <a:fillRect/>
          </a:stretch>
        </p:blipFill>
        <p:spPr>
          <a:xfrm>
            <a:off x="508581" y="1146346"/>
            <a:ext cx="11377356" cy="5406854"/>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5E7632CA-6043-6445-800E-E7DEDB08A4E3}"/>
              </a:ext>
            </a:extLst>
          </p:cNvPr>
          <p:cNvPicPr>
            <a:picLocks noChangeAspect="1"/>
          </p:cNvPicPr>
          <p:nvPr/>
        </p:nvPicPr>
        <p:blipFill>
          <a:blip r:embed="rId4"/>
          <a:stretch>
            <a:fillRect/>
          </a:stretch>
        </p:blipFill>
        <p:spPr>
          <a:xfrm>
            <a:off x="7663346" y="618901"/>
            <a:ext cx="4984113" cy="6115877"/>
          </a:xfrm>
          <a:prstGeom prst="rect">
            <a:avLst/>
          </a:prstGeom>
        </p:spPr>
      </p:pic>
    </p:spTree>
    <p:extLst>
      <p:ext uri="{BB962C8B-B14F-4D97-AF65-F5344CB8AC3E}">
        <p14:creationId xmlns:p14="http://schemas.microsoft.com/office/powerpoint/2010/main" val="2359494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condary.eps"/>
          <p:cNvPicPr>
            <a:picLocks noChangeAspect="1"/>
          </p:cNvPicPr>
          <p:nvPr/>
        </p:nvPicPr>
        <p:blipFill rotWithShape="1">
          <a:blip r:embed="rId3">
            <a:extLst>
              <a:ext uri="{28A0092B-C50C-407E-A947-70E740481C1C}">
                <a14:useLocalDpi xmlns:a14="http://schemas.microsoft.com/office/drawing/2010/main" val="0"/>
              </a:ext>
            </a:extLst>
          </a:blip>
          <a:srcRect b="62592"/>
          <a:stretch/>
        </p:blipFill>
        <p:spPr>
          <a:xfrm>
            <a:off x="838200" y="2648328"/>
            <a:ext cx="5029200" cy="4105850"/>
          </a:xfrm>
          <a:prstGeom prst="rect">
            <a:avLst/>
          </a:prstGeom>
        </p:spPr>
      </p:pic>
      <p:sp>
        <p:nvSpPr>
          <p:cNvPr id="6" name="Title 1">
            <a:extLst>
              <a:ext uri="{FF2B5EF4-FFF2-40B4-BE49-F238E27FC236}">
                <a16:creationId xmlns:a16="http://schemas.microsoft.com/office/drawing/2014/main" id="{45C86ACC-0BC4-E64C-81EB-D4233A04AC83}"/>
              </a:ext>
            </a:extLst>
          </p:cNvPr>
          <p:cNvSpPr txBox="1">
            <a:spLocks/>
          </p:cNvSpPr>
          <p:nvPr/>
        </p:nvSpPr>
        <p:spPr>
          <a:xfrm>
            <a:off x="838200" y="68262"/>
            <a:ext cx="10515600" cy="8093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n-US" sz="3600" dirty="0"/>
              <a:t>Detecting independent eQTLs</a:t>
            </a:r>
            <a:endParaRPr lang="en-GB" sz="3600" dirty="0"/>
          </a:p>
        </p:txBody>
      </p:sp>
      <p:pic>
        <p:nvPicPr>
          <p:cNvPr id="9" name="Picture 8" descr="secondary.eps">
            <a:extLst>
              <a:ext uri="{FF2B5EF4-FFF2-40B4-BE49-F238E27FC236}">
                <a16:creationId xmlns:a16="http://schemas.microsoft.com/office/drawing/2014/main" id="{8FBB706D-24E4-4843-A725-A60289843BEA}"/>
              </a:ext>
            </a:extLst>
          </p:cNvPr>
          <p:cNvPicPr>
            <a:picLocks noChangeAspect="1"/>
          </p:cNvPicPr>
          <p:nvPr/>
        </p:nvPicPr>
        <p:blipFill rotWithShape="1">
          <a:blip r:embed="rId3">
            <a:extLst>
              <a:ext uri="{28A0092B-C50C-407E-A947-70E740481C1C}">
                <a14:useLocalDpi xmlns:a14="http://schemas.microsoft.com/office/drawing/2010/main" val="0"/>
              </a:ext>
            </a:extLst>
          </a:blip>
          <a:srcRect t="38724" b="29376"/>
          <a:stretch/>
        </p:blipFill>
        <p:spPr>
          <a:xfrm>
            <a:off x="6324602" y="2643833"/>
            <a:ext cx="5029198" cy="3501361"/>
          </a:xfrm>
          <a:prstGeom prst="rect">
            <a:avLst/>
          </a:prstGeom>
        </p:spPr>
      </p:pic>
      <p:sp>
        <p:nvSpPr>
          <p:cNvPr id="10" name="Rectangle 9">
            <a:extLst>
              <a:ext uri="{FF2B5EF4-FFF2-40B4-BE49-F238E27FC236}">
                <a16:creationId xmlns:a16="http://schemas.microsoft.com/office/drawing/2014/main" id="{DF0C52B2-7639-7F4F-9971-94FB7F356803}"/>
              </a:ext>
            </a:extLst>
          </p:cNvPr>
          <p:cNvSpPr/>
          <p:nvPr/>
        </p:nvSpPr>
        <p:spPr>
          <a:xfrm>
            <a:off x="3168747" y="1118862"/>
            <a:ext cx="5397305" cy="1279267"/>
          </a:xfrm>
          <a:prstGeom prst="rect">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274306" lvl="1" indent="0">
              <a:buNone/>
            </a:pPr>
            <a:r>
              <a:rPr lang="en-US" sz="2400" dirty="0"/>
              <a:t>1 .Regress out the effect of the top SNP</a:t>
            </a:r>
          </a:p>
          <a:p>
            <a:pPr marL="274306" lvl="1" indent="0">
              <a:buNone/>
            </a:pPr>
            <a:r>
              <a:rPr lang="en-US" sz="2400" dirty="0"/>
              <a:t>2. Run secondary eQTL mapping on residual expression</a:t>
            </a:r>
          </a:p>
        </p:txBody>
      </p:sp>
      <p:sp>
        <p:nvSpPr>
          <p:cNvPr id="8" name="TextBox 7">
            <a:extLst>
              <a:ext uri="{FF2B5EF4-FFF2-40B4-BE49-F238E27FC236}">
                <a16:creationId xmlns:a16="http://schemas.microsoft.com/office/drawing/2014/main" id="{FCD2C214-2565-A946-940A-ED0D5ED97441}"/>
              </a:ext>
            </a:extLst>
          </p:cNvPr>
          <p:cNvSpPr txBox="1"/>
          <p:nvPr/>
        </p:nvSpPr>
        <p:spPr>
          <a:xfrm>
            <a:off x="9841424" y="6169709"/>
            <a:ext cx="2350577" cy="646331"/>
          </a:xfrm>
          <a:prstGeom prst="rect">
            <a:avLst/>
          </a:prstGeom>
          <a:noFill/>
        </p:spPr>
        <p:txBody>
          <a:bodyPr wrap="square" rtlCol="0">
            <a:spAutoFit/>
          </a:bodyPr>
          <a:lstStyle/>
          <a:p>
            <a:r>
              <a:rPr lang="en-GB" dirty="0" err="1"/>
              <a:t>Zhernakova</a:t>
            </a:r>
            <a:r>
              <a:rPr lang="en-GB" dirty="0"/>
              <a:t> </a:t>
            </a:r>
            <a:r>
              <a:rPr lang="en-GB" i="1" dirty="0"/>
              <a:t>et al.</a:t>
            </a:r>
            <a:r>
              <a:rPr lang="en-GB" dirty="0"/>
              <a:t>, </a:t>
            </a:r>
            <a:r>
              <a:rPr lang="en-GB" i="1" dirty="0"/>
              <a:t>Nature Genetics</a:t>
            </a:r>
            <a:r>
              <a:rPr lang="en-GB" dirty="0"/>
              <a:t> (2016)</a:t>
            </a:r>
          </a:p>
        </p:txBody>
      </p:sp>
    </p:spTree>
    <p:extLst>
      <p:ext uri="{BB962C8B-B14F-4D97-AF65-F5344CB8AC3E}">
        <p14:creationId xmlns:p14="http://schemas.microsoft.com/office/powerpoint/2010/main" val="349315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
            <a:ext cx="10515600" cy="1074912"/>
          </a:xfrm>
        </p:spPr>
        <p:txBody>
          <a:bodyPr>
            <a:noAutofit/>
          </a:bodyPr>
          <a:lstStyle/>
          <a:p>
            <a:r>
              <a:rPr lang="en-US" sz="3600" dirty="0"/>
              <a:t>Many genetic risk factors affect gene expression</a:t>
            </a:r>
          </a:p>
        </p:txBody>
      </p:sp>
      <p:pic>
        <p:nvPicPr>
          <p:cNvPr id="4" name="Content Placeholder 3"/>
          <p:cNvPicPr>
            <a:picLocks noGrp="1" noChangeAspect="1"/>
          </p:cNvPicPr>
          <p:nvPr>
            <p:ph sz="quarter" idx="10"/>
          </p:nvPr>
        </p:nvPicPr>
        <p:blipFill rotWithShape="1">
          <a:blip r:embed="rId2">
            <a:extLst>
              <a:ext uri="{28A0092B-C50C-407E-A947-70E740481C1C}">
                <a14:useLocalDpi xmlns:a14="http://schemas.microsoft.com/office/drawing/2010/main" val="0"/>
              </a:ext>
            </a:extLst>
          </a:blip>
          <a:srcRect l="861" r="46916"/>
          <a:stretch/>
        </p:blipFill>
        <p:spPr>
          <a:xfrm>
            <a:off x="2808753" y="914177"/>
            <a:ext cx="6574494" cy="5715000"/>
          </a:xfrm>
        </p:spPr>
      </p:pic>
      <p:sp>
        <p:nvSpPr>
          <p:cNvPr id="7" name="Rectangle 6"/>
          <p:cNvSpPr/>
          <p:nvPr/>
        </p:nvSpPr>
        <p:spPr>
          <a:xfrm>
            <a:off x="2702720" y="914178"/>
            <a:ext cx="598289" cy="5536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6"/>
          </a:p>
        </p:txBody>
      </p:sp>
      <p:sp>
        <p:nvSpPr>
          <p:cNvPr id="8" name="Rectangle 7"/>
          <p:cNvSpPr/>
          <p:nvPr/>
        </p:nvSpPr>
        <p:spPr>
          <a:xfrm>
            <a:off x="5095876" y="944316"/>
            <a:ext cx="598289" cy="5536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6"/>
          </a:p>
        </p:txBody>
      </p:sp>
      <p:sp>
        <p:nvSpPr>
          <p:cNvPr id="9" name="Rectangle 8"/>
          <p:cNvSpPr/>
          <p:nvPr/>
        </p:nvSpPr>
        <p:spPr>
          <a:xfrm>
            <a:off x="8676681" y="1074912"/>
            <a:ext cx="598289" cy="5536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6"/>
          </a:p>
        </p:txBody>
      </p:sp>
      <p:sp>
        <p:nvSpPr>
          <p:cNvPr id="11" name="TextBox 10">
            <a:extLst>
              <a:ext uri="{FF2B5EF4-FFF2-40B4-BE49-F238E27FC236}">
                <a16:creationId xmlns:a16="http://schemas.microsoft.com/office/drawing/2014/main" id="{C69976A5-CA2F-DD48-8AED-7E9B43943D94}"/>
              </a:ext>
            </a:extLst>
          </p:cNvPr>
          <p:cNvSpPr txBox="1"/>
          <p:nvPr/>
        </p:nvSpPr>
        <p:spPr>
          <a:xfrm>
            <a:off x="9841424" y="6169709"/>
            <a:ext cx="2350577" cy="646331"/>
          </a:xfrm>
          <a:prstGeom prst="rect">
            <a:avLst/>
          </a:prstGeom>
          <a:noFill/>
        </p:spPr>
        <p:txBody>
          <a:bodyPr wrap="square" rtlCol="0">
            <a:spAutoFit/>
          </a:bodyPr>
          <a:lstStyle/>
          <a:p>
            <a:r>
              <a:rPr lang="en-GB" dirty="0" err="1"/>
              <a:t>Zhernakova</a:t>
            </a:r>
            <a:r>
              <a:rPr lang="en-GB" dirty="0"/>
              <a:t> </a:t>
            </a:r>
            <a:r>
              <a:rPr lang="en-GB" i="1" dirty="0"/>
              <a:t>et al.</a:t>
            </a:r>
            <a:r>
              <a:rPr lang="en-GB" dirty="0"/>
              <a:t>, </a:t>
            </a:r>
            <a:r>
              <a:rPr lang="en-GB" i="1" dirty="0"/>
              <a:t>Nature Genetics</a:t>
            </a:r>
            <a:r>
              <a:rPr lang="en-GB" dirty="0"/>
              <a:t> (2016)</a:t>
            </a:r>
          </a:p>
        </p:txBody>
      </p:sp>
    </p:spTree>
    <p:extLst>
      <p:ext uri="{BB962C8B-B14F-4D97-AF65-F5344CB8AC3E}">
        <p14:creationId xmlns:p14="http://schemas.microsoft.com/office/powerpoint/2010/main" val="4267413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1BC3-F538-DC4D-A9CB-9FDB29CCF390}"/>
              </a:ext>
            </a:extLst>
          </p:cNvPr>
          <p:cNvSpPr>
            <a:spLocks noGrp="1"/>
          </p:cNvSpPr>
          <p:nvPr>
            <p:ph type="title"/>
          </p:nvPr>
        </p:nvSpPr>
        <p:spPr/>
        <p:txBody>
          <a:bodyPr/>
          <a:lstStyle/>
          <a:p>
            <a:r>
              <a:rPr lang="en-GB" i="1" dirty="0"/>
              <a:t>trans</a:t>
            </a:r>
            <a:r>
              <a:rPr lang="en-GB" dirty="0"/>
              <a:t>-eQTL results</a:t>
            </a:r>
          </a:p>
        </p:txBody>
      </p:sp>
      <p:pic>
        <p:nvPicPr>
          <p:cNvPr id="4" name="Picture 3">
            <a:extLst>
              <a:ext uri="{FF2B5EF4-FFF2-40B4-BE49-F238E27FC236}">
                <a16:creationId xmlns:a16="http://schemas.microsoft.com/office/drawing/2014/main" id="{A3B1B1A1-4708-4348-A652-C5E50AB740A0}"/>
              </a:ext>
            </a:extLst>
          </p:cNvPr>
          <p:cNvPicPr>
            <a:picLocks noChangeAspect="1"/>
          </p:cNvPicPr>
          <p:nvPr/>
        </p:nvPicPr>
        <p:blipFill rotWithShape="1">
          <a:blip r:embed="rId3">
            <a:alphaModFix amt="35000"/>
          </a:blip>
          <a:srcRect l="1" r="66873"/>
          <a:stretch/>
        </p:blipFill>
        <p:spPr>
          <a:xfrm>
            <a:off x="298558" y="1632060"/>
            <a:ext cx="3865668" cy="4850387"/>
          </a:xfrm>
          <a:prstGeom prst="rect">
            <a:avLst/>
          </a:prstGeom>
        </p:spPr>
      </p:pic>
      <p:pic>
        <p:nvPicPr>
          <p:cNvPr id="5" name="Picture 4">
            <a:extLst>
              <a:ext uri="{FF2B5EF4-FFF2-40B4-BE49-F238E27FC236}">
                <a16:creationId xmlns:a16="http://schemas.microsoft.com/office/drawing/2014/main" id="{DE1419E2-0003-474C-9172-1F3243825B68}"/>
              </a:ext>
            </a:extLst>
          </p:cNvPr>
          <p:cNvPicPr>
            <a:picLocks noChangeAspect="1"/>
          </p:cNvPicPr>
          <p:nvPr/>
        </p:nvPicPr>
        <p:blipFill rotWithShape="1">
          <a:blip r:embed="rId3"/>
          <a:srcRect l="33127" r="32957"/>
          <a:stretch/>
        </p:blipFill>
        <p:spPr>
          <a:xfrm>
            <a:off x="4164226" y="1632060"/>
            <a:ext cx="3957797" cy="4850387"/>
          </a:xfrm>
          <a:prstGeom prst="rect">
            <a:avLst/>
          </a:prstGeom>
        </p:spPr>
      </p:pic>
    </p:spTree>
    <p:extLst>
      <p:ext uri="{BB962C8B-B14F-4D97-AF65-F5344CB8AC3E}">
        <p14:creationId xmlns:p14="http://schemas.microsoft.com/office/powerpoint/2010/main" val="367878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FCCD4-CC2D-E547-B3B7-85D1C353DDEF}"/>
              </a:ext>
            </a:extLst>
          </p:cNvPr>
          <p:cNvSpPr>
            <a:spLocks noGrp="1"/>
          </p:cNvSpPr>
          <p:nvPr>
            <p:ph type="title"/>
          </p:nvPr>
        </p:nvSpPr>
        <p:spPr>
          <a:xfrm>
            <a:off x="660399" y="1"/>
            <a:ext cx="11646525" cy="618900"/>
          </a:xfrm>
        </p:spPr>
        <p:txBody>
          <a:bodyPr/>
          <a:lstStyle/>
          <a:p>
            <a:r>
              <a:rPr lang="en-US" sz="3600" dirty="0"/>
              <a:t>Detection of </a:t>
            </a:r>
            <a:r>
              <a:rPr lang="en-US" sz="3600" i="1" dirty="0"/>
              <a:t>trans</a:t>
            </a:r>
            <a:r>
              <a:rPr lang="en-US" sz="3600" dirty="0"/>
              <a:t>-eQTLs depends on expression level </a:t>
            </a:r>
          </a:p>
        </p:txBody>
      </p:sp>
      <p:pic>
        <p:nvPicPr>
          <p:cNvPr id="5" name="Picture 4">
            <a:extLst>
              <a:ext uri="{FF2B5EF4-FFF2-40B4-BE49-F238E27FC236}">
                <a16:creationId xmlns:a16="http://schemas.microsoft.com/office/drawing/2014/main" id="{4A8476D4-3E1C-7A48-A06C-C3CB654EE2B9}"/>
              </a:ext>
            </a:extLst>
          </p:cNvPr>
          <p:cNvPicPr>
            <a:picLocks noChangeAspect="1"/>
          </p:cNvPicPr>
          <p:nvPr/>
        </p:nvPicPr>
        <p:blipFill>
          <a:blip r:embed="rId3"/>
          <a:stretch>
            <a:fillRect/>
          </a:stretch>
        </p:blipFill>
        <p:spPr>
          <a:xfrm>
            <a:off x="660400" y="1465546"/>
            <a:ext cx="10833808" cy="4960306"/>
          </a:xfrm>
          <a:prstGeom prst="rect">
            <a:avLst/>
          </a:prstGeom>
        </p:spPr>
      </p:pic>
      <p:sp>
        <p:nvSpPr>
          <p:cNvPr id="4" name="TextBox 3">
            <a:extLst>
              <a:ext uri="{FF2B5EF4-FFF2-40B4-BE49-F238E27FC236}">
                <a16:creationId xmlns:a16="http://schemas.microsoft.com/office/drawing/2014/main" id="{2956B331-493B-B84B-8CBB-AC9368505ED9}"/>
              </a:ext>
            </a:extLst>
          </p:cNvPr>
          <p:cNvSpPr txBox="1"/>
          <p:nvPr/>
        </p:nvSpPr>
        <p:spPr>
          <a:xfrm>
            <a:off x="10666923" y="6169709"/>
            <a:ext cx="1525077" cy="646331"/>
          </a:xfrm>
          <a:prstGeom prst="rect">
            <a:avLst/>
          </a:prstGeom>
          <a:noFill/>
        </p:spPr>
        <p:txBody>
          <a:bodyPr wrap="square" rtlCol="0">
            <a:spAutoFit/>
          </a:bodyPr>
          <a:lstStyle/>
          <a:p>
            <a:r>
              <a:rPr lang="en-GB" dirty="0"/>
              <a:t>Võsa </a:t>
            </a:r>
            <a:r>
              <a:rPr lang="en-GB" i="1" dirty="0"/>
              <a:t>et al.</a:t>
            </a:r>
            <a:r>
              <a:rPr lang="en-GB" dirty="0"/>
              <a:t>, </a:t>
            </a:r>
            <a:r>
              <a:rPr lang="en-GB" i="1" dirty="0" err="1"/>
              <a:t>bioRxiv</a:t>
            </a:r>
            <a:r>
              <a:rPr lang="en-GB" dirty="0"/>
              <a:t> (2018)</a:t>
            </a:r>
          </a:p>
        </p:txBody>
      </p:sp>
    </p:spTree>
    <p:extLst>
      <p:ext uri="{BB962C8B-B14F-4D97-AF65-F5344CB8AC3E}">
        <p14:creationId xmlns:p14="http://schemas.microsoft.com/office/powerpoint/2010/main" val="306025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2AE19-54B4-C44C-8AF0-285BF63012AD}"/>
              </a:ext>
            </a:extLst>
          </p:cNvPr>
          <p:cNvSpPr>
            <a:spLocks noGrp="1"/>
          </p:cNvSpPr>
          <p:nvPr>
            <p:ph type="title"/>
          </p:nvPr>
        </p:nvSpPr>
        <p:spPr>
          <a:xfrm>
            <a:off x="838200" y="192848"/>
            <a:ext cx="10515600" cy="752361"/>
          </a:xfrm>
        </p:spPr>
        <p:txBody>
          <a:bodyPr/>
          <a:lstStyle/>
          <a:p>
            <a:r>
              <a:rPr lang="en-GB" dirty="0"/>
              <a:t>Mechanisms of </a:t>
            </a:r>
            <a:r>
              <a:rPr lang="en-GB" i="1" dirty="0"/>
              <a:t>trans</a:t>
            </a:r>
            <a:r>
              <a:rPr lang="en-GB" dirty="0"/>
              <a:t>-eQTLs</a:t>
            </a:r>
          </a:p>
        </p:txBody>
      </p:sp>
      <p:pic>
        <p:nvPicPr>
          <p:cNvPr id="4" name="Picture 3">
            <a:extLst>
              <a:ext uri="{FF2B5EF4-FFF2-40B4-BE49-F238E27FC236}">
                <a16:creationId xmlns:a16="http://schemas.microsoft.com/office/drawing/2014/main" id="{42A5A74B-ED45-7E48-914C-2C0843FE14FF}"/>
              </a:ext>
            </a:extLst>
          </p:cNvPr>
          <p:cNvPicPr>
            <a:picLocks noChangeAspect="1"/>
          </p:cNvPicPr>
          <p:nvPr/>
        </p:nvPicPr>
        <p:blipFill>
          <a:blip r:embed="rId3"/>
          <a:stretch>
            <a:fillRect/>
          </a:stretch>
        </p:blipFill>
        <p:spPr>
          <a:xfrm>
            <a:off x="303349" y="1117486"/>
            <a:ext cx="11585301" cy="5568128"/>
          </a:xfrm>
          <a:prstGeom prst="rect">
            <a:avLst/>
          </a:prstGeom>
        </p:spPr>
      </p:pic>
      <p:sp>
        <p:nvSpPr>
          <p:cNvPr id="5" name="TextBox 4">
            <a:extLst>
              <a:ext uri="{FF2B5EF4-FFF2-40B4-BE49-F238E27FC236}">
                <a16:creationId xmlns:a16="http://schemas.microsoft.com/office/drawing/2014/main" id="{72F54EEB-622C-4244-AB26-0C9126815BE6}"/>
              </a:ext>
            </a:extLst>
          </p:cNvPr>
          <p:cNvSpPr txBox="1"/>
          <p:nvPr/>
        </p:nvSpPr>
        <p:spPr>
          <a:xfrm>
            <a:off x="10666923" y="6169709"/>
            <a:ext cx="1525077" cy="646331"/>
          </a:xfrm>
          <a:prstGeom prst="rect">
            <a:avLst/>
          </a:prstGeom>
          <a:noFill/>
        </p:spPr>
        <p:txBody>
          <a:bodyPr wrap="square" rtlCol="0">
            <a:spAutoFit/>
          </a:bodyPr>
          <a:lstStyle/>
          <a:p>
            <a:r>
              <a:rPr lang="en-GB" dirty="0"/>
              <a:t>Võsa </a:t>
            </a:r>
            <a:r>
              <a:rPr lang="en-GB" i="1" dirty="0"/>
              <a:t>et al.</a:t>
            </a:r>
            <a:r>
              <a:rPr lang="en-GB" dirty="0"/>
              <a:t>, </a:t>
            </a:r>
            <a:r>
              <a:rPr lang="en-GB" i="1" dirty="0" err="1"/>
              <a:t>bioRxiv</a:t>
            </a:r>
            <a:r>
              <a:rPr lang="en-GB" dirty="0"/>
              <a:t> (2018)</a:t>
            </a:r>
          </a:p>
        </p:txBody>
      </p:sp>
    </p:spTree>
    <p:extLst>
      <p:ext uri="{BB962C8B-B14F-4D97-AF65-F5344CB8AC3E}">
        <p14:creationId xmlns:p14="http://schemas.microsoft.com/office/powerpoint/2010/main" val="2485023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F56AB-5A19-1347-9F81-7F3B16A13B1D}"/>
              </a:ext>
            </a:extLst>
          </p:cNvPr>
          <p:cNvSpPr>
            <a:spLocks noGrp="1"/>
          </p:cNvSpPr>
          <p:nvPr>
            <p:ph type="title"/>
          </p:nvPr>
        </p:nvSpPr>
        <p:spPr>
          <a:xfrm>
            <a:off x="1021830" y="1"/>
            <a:ext cx="11125200" cy="618900"/>
          </a:xfrm>
        </p:spPr>
        <p:txBody>
          <a:bodyPr>
            <a:normAutofit fontScale="90000"/>
          </a:bodyPr>
          <a:lstStyle/>
          <a:p>
            <a:r>
              <a:rPr lang="en-GB" i="1" dirty="0"/>
              <a:t>Trans</a:t>
            </a:r>
            <a:r>
              <a:rPr lang="en-GB" dirty="0"/>
              <a:t>-eQTLs can point to biological mechanisms</a:t>
            </a:r>
            <a:endParaRPr lang="en-GB" i="1" dirty="0"/>
          </a:p>
        </p:txBody>
      </p:sp>
      <p:pic>
        <p:nvPicPr>
          <p:cNvPr id="4" name="Content Placeholder 4">
            <a:extLst>
              <a:ext uri="{FF2B5EF4-FFF2-40B4-BE49-F238E27FC236}">
                <a16:creationId xmlns:a16="http://schemas.microsoft.com/office/drawing/2014/main" id="{17B9825B-0167-EF45-B95A-EBF11D665319}"/>
              </a:ext>
            </a:extLst>
          </p:cNvPr>
          <p:cNvPicPr>
            <a:picLocks noGrp="1" noChangeAspect="1"/>
          </p:cNvPicPr>
          <p:nvPr>
            <p:ph idx="1"/>
          </p:nvPr>
        </p:nvPicPr>
        <p:blipFill>
          <a:blip r:embed="rId3"/>
          <a:stretch>
            <a:fillRect/>
          </a:stretch>
        </p:blipFill>
        <p:spPr>
          <a:xfrm>
            <a:off x="1450347" y="875649"/>
            <a:ext cx="9291306" cy="5667899"/>
          </a:xfrm>
        </p:spPr>
      </p:pic>
      <p:sp>
        <p:nvSpPr>
          <p:cNvPr id="6" name="Rectangle 5">
            <a:extLst>
              <a:ext uri="{FF2B5EF4-FFF2-40B4-BE49-F238E27FC236}">
                <a16:creationId xmlns:a16="http://schemas.microsoft.com/office/drawing/2014/main" id="{7BB30EDC-BA31-0140-A24D-9CF19416C820}"/>
              </a:ext>
            </a:extLst>
          </p:cNvPr>
          <p:cNvSpPr/>
          <p:nvPr/>
        </p:nvSpPr>
        <p:spPr>
          <a:xfrm>
            <a:off x="1774209" y="3480179"/>
            <a:ext cx="484496" cy="4068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5F1EEA3E-4A4B-A045-8981-67D532BC6F3C}"/>
              </a:ext>
            </a:extLst>
          </p:cNvPr>
          <p:cNvSpPr txBox="1"/>
          <p:nvPr/>
        </p:nvSpPr>
        <p:spPr>
          <a:xfrm>
            <a:off x="10666923" y="6169709"/>
            <a:ext cx="1525077" cy="646331"/>
          </a:xfrm>
          <a:prstGeom prst="rect">
            <a:avLst/>
          </a:prstGeom>
          <a:noFill/>
        </p:spPr>
        <p:txBody>
          <a:bodyPr wrap="square" rtlCol="0">
            <a:spAutoFit/>
          </a:bodyPr>
          <a:lstStyle/>
          <a:p>
            <a:r>
              <a:rPr lang="en-GB" dirty="0"/>
              <a:t>Võsa </a:t>
            </a:r>
            <a:r>
              <a:rPr lang="en-GB" i="1" dirty="0"/>
              <a:t>et al.</a:t>
            </a:r>
            <a:r>
              <a:rPr lang="en-GB" dirty="0"/>
              <a:t>, </a:t>
            </a:r>
            <a:r>
              <a:rPr lang="en-GB" i="1" dirty="0" err="1"/>
              <a:t>bioRxiv</a:t>
            </a:r>
            <a:r>
              <a:rPr lang="en-GB" dirty="0"/>
              <a:t> (2018)</a:t>
            </a:r>
          </a:p>
        </p:txBody>
      </p:sp>
    </p:spTree>
    <p:extLst>
      <p:ext uri="{BB962C8B-B14F-4D97-AF65-F5344CB8AC3E}">
        <p14:creationId xmlns:p14="http://schemas.microsoft.com/office/powerpoint/2010/main" val="981422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413287" y="662850"/>
            <a:ext cx="184731" cy="461665"/>
          </a:xfrm>
          <a:prstGeom prst="rect">
            <a:avLst/>
          </a:prstGeom>
          <a:noFill/>
        </p:spPr>
        <p:txBody>
          <a:bodyPr wrap="none" rtlCol="0">
            <a:spAutoFit/>
          </a:bodyPr>
          <a:lstStyle/>
          <a:p>
            <a:endParaRPr lang="en-US"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039" y="1123097"/>
            <a:ext cx="8263467" cy="1168153"/>
          </a:xfrm>
          <a:prstGeom prst="rect">
            <a:avLst/>
          </a:prstGeom>
        </p:spPr>
      </p:pic>
      <p:sp>
        <p:nvSpPr>
          <p:cNvPr id="4" name="TextBox 3"/>
          <p:cNvSpPr txBox="1"/>
          <p:nvPr/>
        </p:nvSpPr>
        <p:spPr>
          <a:xfrm>
            <a:off x="4525320" y="703889"/>
            <a:ext cx="1484830" cy="420564"/>
          </a:xfrm>
          <a:prstGeom prst="rect">
            <a:avLst/>
          </a:prstGeom>
          <a:noFill/>
        </p:spPr>
        <p:txBody>
          <a:bodyPr wrap="none" rtlCol="0">
            <a:spAutoFit/>
          </a:bodyPr>
          <a:lstStyle/>
          <a:p>
            <a:r>
              <a:rPr lang="en-US" sz="2133" dirty="0"/>
              <a:t>rs17087335</a:t>
            </a:r>
          </a:p>
        </p:txBody>
      </p:sp>
      <p:sp>
        <p:nvSpPr>
          <p:cNvPr id="9" name="TextBox 8"/>
          <p:cNvSpPr txBox="1"/>
          <p:nvPr/>
        </p:nvSpPr>
        <p:spPr>
          <a:xfrm>
            <a:off x="3698812" y="5914608"/>
            <a:ext cx="1516762" cy="461665"/>
          </a:xfrm>
          <a:prstGeom prst="rect">
            <a:avLst/>
          </a:prstGeom>
          <a:noFill/>
        </p:spPr>
        <p:txBody>
          <a:bodyPr wrap="none" rtlCol="0">
            <a:spAutoFit/>
          </a:bodyPr>
          <a:lstStyle/>
          <a:p>
            <a:r>
              <a:rPr lang="en-US" sz="2400" i="1" dirty="0"/>
              <a:t>trans</a:t>
            </a:r>
            <a:r>
              <a:rPr lang="en-US" sz="2400" dirty="0"/>
              <a:t>: </a:t>
            </a:r>
            <a:r>
              <a:rPr lang="en-US" sz="2400" b="1" dirty="0"/>
              <a:t>98%</a:t>
            </a:r>
            <a:endParaRPr lang="en-US" sz="2400" dirty="0"/>
          </a:p>
        </p:txBody>
      </p:sp>
      <p:pic>
        <p:nvPicPr>
          <p:cNvPr id="12" name="Picture 11"/>
          <p:cNvPicPr>
            <a:picLocks noChangeAspect="1"/>
          </p:cNvPicPr>
          <p:nvPr/>
        </p:nvPicPr>
        <p:blipFill>
          <a:blip r:embed="rId3"/>
          <a:stretch>
            <a:fillRect/>
          </a:stretch>
        </p:blipFill>
        <p:spPr>
          <a:xfrm>
            <a:off x="5156338" y="5869301"/>
            <a:ext cx="489593" cy="599329"/>
          </a:xfrm>
          <a:prstGeom prst="rect">
            <a:avLst/>
          </a:prstGeom>
        </p:spPr>
      </p:pic>
      <p:sp>
        <p:nvSpPr>
          <p:cNvPr id="13" name="Rectangle 12"/>
          <p:cNvSpPr/>
          <p:nvPr/>
        </p:nvSpPr>
        <p:spPr>
          <a:xfrm>
            <a:off x="5349714" y="5807727"/>
            <a:ext cx="739503" cy="861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4" name="Content Placeholder 1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996800" y="2342401"/>
            <a:ext cx="4855115" cy="3441600"/>
          </a:xfrm>
        </p:spPr>
      </p:pic>
      <p:sp>
        <p:nvSpPr>
          <p:cNvPr id="2" name="Text Placeholder 1">
            <a:extLst>
              <a:ext uri="{FF2B5EF4-FFF2-40B4-BE49-F238E27FC236}">
                <a16:creationId xmlns:a16="http://schemas.microsoft.com/office/drawing/2014/main" id="{C9DBAB5F-B245-3041-B6E0-48624FDFB5E8}"/>
              </a:ext>
            </a:extLst>
          </p:cNvPr>
          <p:cNvSpPr>
            <a:spLocks noGrp="1"/>
          </p:cNvSpPr>
          <p:nvPr>
            <p:ph type="body" sz="quarter" idx="13"/>
          </p:nvPr>
        </p:nvSpPr>
        <p:spPr/>
        <p:txBody>
          <a:bodyPr/>
          <a:lstStyle/>
          <a:p>
            <a:endParaRPr lang="en-GB"/>
          </a:p>
        </p:txBody>
      </p:sp>
      <p:sp>
        <p:nvSpPr>
          <p:cNvPr id="16" name="Title 1">
            <a:extLst>
              <a:ext uri="{FF2B5EF4-FFF2-40B4-BE49-F238E27FC236}">
                <a16:creationId xmlns:a16="http://schemas.microsoft.com/office/drawing/2014/main" id="{809C45E4-ABFB-E348-8FFA-96FFBF5C83AF}"/>
              </a:ext>
            </a:extLst>
          </p:cNvPr>
          <p:cNvSpPr txBox="1">
            <a:spLocks/>
          </p:cNvSpPr>
          <p:nvPr/>
        </p:nvSpPr>
        <p:spPr>
          <a:xfrm>
            <a:off x="1021830" y="12193"/>
            <a:ext cx="11125200" cy="61890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i="1" dirty="0"/>
              <a:t>Trans</a:t>
            </a:r>
            <a:r>
              <a:rPr lang="en-GB" dirty="0"/>
              <a:t>-eQTLs can point to biological mechanisms</a:t>
            </a:r>
            <a:endParaRPr lang="en-GB" i="1" dirty="0"/>
          </a:p>
        </p:txBody>
      </p:sp>
    </p:spTree>
    <p:extLst>
      <p:ext uri="{BB962C8B-B14F-4D97-AF65-F5344CB8AC3E}">
        <p14:creationId xmlns:p14="http://schemas.microsoft.com/office/powerpoint/2010/main" val="3795311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34A2-E907-4337-8747-966D2B9AC379}"/>
              </a:ext>
            </a:extLst>
          </p:cNvPr>
          <p:cNvSpPr>
            <a:spLocks noGrp="1"/>
          </p:cNvSpPr>
          <p:nvPr>
            <p:ph type="title"/>
          </p:nvPr>
        </p:nvSpPr>
        <p:spPr/>
        <p:txBody>
          <a:bodyPr>
            <a:normAutofit/>
          </a:bodyPr>
          <a:lstStyle/>
          <a:p>
            <a:r>
              <a:rPr lang="en-US" sz="4000" dirty="0"/>
              <a:t>GWAS variants are often located between genes</a:t>
            </a:r>
          </a:p>
        </p:txBody>
      </p:sp>
      <p:pic>
        <p:nvPicPr>
          <p:cNvPr id="4" name="Content Placeholder 7">
            <a:extLst>
              <a:ext uri="{FF2B5EF4-FFF2-40B4-BE49-F238E27FC236}">
                <a16:creationId xmlns:a16="http://schemas.microsoft.com/office/drawing/2014/main" id="{E4160675-7145-4E98-8819-7EB66BBC0E48}"/>
              </a:ext>
            </a:extLst>
          </p:cNvPr>
          <p:cNvPicPr>
            <a:picLocks noGrp="1" noChangeAspect="1"/>
          </p:cNvPicPr>
          <p:nvPr>
            <p:ph sz="quarter" idx="12"/>
          </p:nvPr>
        </p:nvPicPr>
        <p:blipFill>
          <a:blip r:embed="rId2" cstate="print">
            <a:extLst>
              <a:ext uri="{28A0092B-C50C-407E-A947-70E740481C1C}">
                <a14:useLocalDpi xmlns:a14="http://schemas.microsoft.com/office/drawing/2010/main" val="0"/>
              </a:ext>
            </a:extLst>
          </a:blip>
          <a:stretch>
            <a:fillRect/>
          </a:stretch>
        </p:blipFill>
        <p:spPr>
          <a:xfrm>
            <a:off x="2977728" y="1505375"/>
            <a:ext cx="6236544" cy="5352625"/>
          </a:xfrm>
        </p:spPr>
      </p:pic>
    </p:spTree>
    <p:extLst>
      <p:ext uri="{BB962C8B-B14F-4D97-AF65-F5344CB8AC3E}">
        <p14:creationId xmlns:p14="http://schemas.microsoft.com/office/powerpoint/2010/main" val="223191382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8962B3-AF93-2B47-9117-3625A0B9A937}"/>
              </a:ext>
            </a:extLst>
          </p:cNvPr>
          <p:cNvSpPr>
            <a:spLocks noGrp="1"/>
          </p:cNvSpPr>
          <p:nvPr>
            <p:ph idx="1"/>
          </p:nvPr>
        </p:nvSpPr>
        <p:spPr/>
        <p:txBody>
          <a:bodyPr/>
          <a:lstStyle/>
          <a:p>
            <a:endParaRPr lang="en-GB"/>
          </a:p>
        </p:txBody>
      </p:sp>
      <p:sp>
        <p:nvSpPr>
          <p:cNvPr id="3" name="Text Placeholder 2">
            <a:extLst>
              <a:ext uri="{FF2B5EF4-FFF2-40B4-BE49-F238E27FC236}">
                <a16:creationId xmlns:a16="http://schemas.microsoft.com/office/drawing/2014/main" id="{E184068E-7C48-0842-924E-89E0EA5E20EA}"/>
              </a:ext>
            </a:extLst>
          </p:cNvPr>
          <p:cNvSpPr>
            <a:spLocks noGrp="1"/>
          </p:cNvSpPr>
          <p:nvPr>
            <p:ph type="body" sz="quarter" idx="13"/>
          </p:nvPr>
        </p:nvSpPr>
        <p:spPr/>
        <p:txBody>
          <a:bodyPr/>
          <a:lstStyle/>
          <a:p>
            <a:endParaRPr lang="en-GB"/>
          </a:p>
        </p:txBody>
      </p:sp>
      <p:sp>
        <p:nvSpPr>
          <p:cNvPr id="4" name="Text Placeholder 5">
            <a:extLst>
              <a:ext uri="{FF2B5EF4-FFF2-40B4-BE49-F238E27FC236}">
                <a16:creationId xmlns:a16="http://schemas.microsoft.com/office/drawing/2014/main" id="{0BFD68A2-0C6F-9840-893C-9C2EEF56B74C}"/>
              </a:ext>
            </a:extLst>
          </p:cNvPr>
          <p:cNvSpPr txBox="1">
            <a:spLocks/>
          </p:cNvSpPr>
          <p:nvPr/>
        </p:nvSpPr>
        <p:spPr>
          <a:xfrm>
            <a:off x="0" y="0"/>
            <a:ext cx="12192000" cy="5439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a:t>REST</a:t>
            </a:r>
            <a:r>
              <a:rPr lang="en-US"/>
              <a:t> locus in Coronary Artery Disease</a:t>
            </a:r>
            <a:endParaRPr lang="en-US" dirty="0"/>
          </a:p>
        </p:txBody>
      </p:sp>
      <p:sp>
        <p:nvSpPr>
          <p:cNvPr id="5" name="TextBox 4">
            <a:extLst>
              <a:ext uri="{FF2B5EF4-FFF2-40B4-BE49-F238E27FC236}">
                <a16:creationId xmlns:a16="http://schemas.microsoft.com/office/drawing/2014/main" id="{9C12EC3F-A269-E644-A540-D1D41F89258F}"/>
              </a:ext>
            </a:extLst>
          </p:cNvPr>
          <p:cNvSpPr txBox="1"/>
          <p:nvPr/>
        </p:nvSpPr>
        <p:spPr>
          <a:xfrm>
            <a:off x="5413287" y="662850"/>
            <a:ext cx="184731" cy="461665"/>
          </a:xfrm>
          <a:prstGeom prst="rect">
            <a:avLst/>
          </a:prstGeom>
          <a:noFill/>
        </p:spPr>
        <p:txBody>
          <a:bodyPr wrap="none" rtlCol="0">
            <a:spAutoFit/>
          </a:bodyPr>
          <a:lstStyle/>
          <a:p>
            <a:endParaRPr lang="en-US" sz="2400" dirty="0"/>
          </a:p>
        </p:txBody>
      </p:sp>
      <p:pic>
        <p:nvPicPr>
          <p:cNvPr id="6" name="Picture 5">
            <a:extLst>
              <a:ext uri="{FF2B5EF4-FFF2-40B4-BE49-F238E27FC236}">
                <a16:creationId xmlns:a16="http://schemas.microsoft.com/office/drawing/2014/main" id="{2CCB75CE-1184-3D4C-8756-0257120F2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039" y="1123097"/>
            <a:ext cx="8263467" cy="1168153"/>
          </a:xfrm>
          <a:prstGeom prst="rect">
            <a:avLst/>
          </a:prstGeom>
        </p:spPr>
      </p:pic>
      <p:sp>
        <p:nvSpPr>
          <p:cNvPr id="7" name="TextBox 6">
            <a:extLst>
              <a:ext uri="{FF2B5EF4-FFF2-40B4-BE49-F238E27FC236}">
                <a16:creationId xmlns:a16="http://schemas.microsoft.com/office/drawing/2014/main" id="{F0727550-AE91-3B4D-803A-9816125C403B}"/>
              </a:ext>
            </a:extLst>
          </p:cNvPr>
          <p:cNvSpPr txBox="1"/>
          <p:nvPr/>
        </p:nvSpPr>
        <p:spPr>
          <a:xfrm>
            <a:off x="4525320" y="703889"/>
            <a:ext cx="1484830" cy="420564"/>
          </a:xfrm>
          <a:prstGeom prst="rect">
            <a:avLst/>
          </a:prstGeom>
          <a:noFill/>
        </p:spPr>
        <p:txBody>
          <a:bodyPr wrap="none" rtlCol="0">
            <a:spAutoFit/>
          </a:bodyPr>
          <a:lstStyle/>
          <a:p>
            <a:r>
              <a:rPr lang="en-US" sz="2133" dirty="0"/>
              <a:t>rs17087335</a:t>
            </a:r>
          </a:p>
        </p:txBody>
      </p:sp>
      <p:sp>
        <p:nvSpPr>
          <p:cNvPr id="8" name="TextBox 7">
            <a:extLst>
              <a:ext uri="{FF2B5EF4-FFF2-40B4-BE49-F238E27FC236}">
                <a16:creationId xmlns:a16="http://schemas.microsoft.com/office/drawing/2014/main" id="{C7B89EC1-9CBC-0349-95AB-7A2FE67B15EC}"/>
              </a:ext>
            </a:extLst>
          </p:cNvPr>
          <p:cNvSpPr txBox="1"/>
          <p:nvPr/>
        </p:nvSpPr>
        <p:spPr>
          <a:xfrm>
            <a:off x="3698812" y="5914608"/>
            <a:ext cx="1516762" cy="461665"/>
          </a:xfrm>
          <a:prstGeom prst="rect">
            <a:avLst/>
          </a:prstGeom>
          <a:noFill/>
        </p:spPr>
        <p:txBody>
          <a:bodyPr wrap="none" rtlCol="0">
            <a:spAutoFit/>
          </a:bodyPr>
          <a:lstStyle/>
          <a:p>
            <a:r>
              <a:rPr lang="en-US" sz="2400" i="1" dirty="0"/>
              <a:t>trans</a:t>
            </a:r>
            <a:r>
              <a:rPr lang="en-US" sz="2400" dirty="0"/>
              <a:t>: </a:t>
            </a:r>
            <a:r>
              <a:rPr lang="en-US" sz="2400" b="1" dirty="0"/>
              <a:t>98%</a:t>
            </a:r>
            <a:endParaRPr lang="en-US" sz="2400" dirty="0"/>
          </a:p>
        </p:txBody>
      </p:sp>
      <p:pic>
        <p:nvPicPr>
          <p:cNvPr id="9" name="Picture 8">
            <a:extLst>
              <a:ext uri="{FF2B5EF4-FFF2-40B4-BE49-F238E27FC236}">
                <a16:creationId xmlns:a16="http://schemas.microsoft.com/office/drawing/2014/main" id="{6901DC1F-8148-C04D-873F-02F2B65BF184}"/>
              </a:ext>
            </a:extLst>
          </p:cNvPr>
          <p:cNvPicPr>
            <a:picLocks noChangeAspect="1"/>
          </p:cNvPicPr>
          <p:nvPr/>
        </p:nvPicPr>
        <p:blipFill>
          <a:blip r:embed="rId3"/>
          <a:stretch>
            <a:fillRect/>
          </a:stretch>
        </p:blipFill>
        <p:spPr>
          <a:xfrm>
            <a:off x="5156338" y="5869301"/>
            <a:ext cx="489593" cy="599329"/>
          </a:xfrm>
          <a:prstGeom prst="rect">
            <a:avLst/>
          </a:prstGeom>
        </p:spPr>
      </p:pic>
      <p:sp>
        <p:nvSpPr>
          <p:cNvPr id="10" name="Rectangle 9">
            <a:extLst>
              <a:ext uri="{FF2B5EF4-FFF2-40B4-BE49-F238E27FC236}">
                <a16:creationId xmlns:a16="http://schemas.microsoft.com/office/drawing/2014/main" id="{51D082E1-2047-6C4F-BF3C-CCD39C04269D}"/>
              </a:ext>
            </a:extLst>
          </p:cNvPr>
          <p:cNvSpPr/>
          <p:nvPr/>
        </p:nvSpPr>
        <p:spPr>
          <a:xfrm>
            <a:off x="5349714" y="5807727"/>
            <a:ext cx="739503" cy="861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E8BAE9FD-FA1F-B64E-B4A8-C8FDADEF2A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1632" y="1960828"/>
            <a:ext cx="3311001" cy="4200000"/>
          </a:xfrm>
          <a:prstGeom prst="rect">
            <a:avLst/>
          </a:prstGeom>
        </p:spPr>
      </p:pic>
      <p:pic>
        <p:nvPicPr>
          <p:cNvPr id="12" name="Content Placeholder 7">
            <a:extLst>
              <a:ext uri="{FF2B5EF4-FFF2-40B4-BE49-F238E27FC236}">
                <a16:creationId xmlns:a16="http://schemas.microsoft.com/office/drawing/2014/main" id="{A7E411EF-4698-E84C-AF05-72C30E9F3C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6800" y="2342401"/>
            <a:ext cx="4855115" cy="3441600"/>
          </a:xfrm>
          <a:prstGeom prst="rect">
            <a:avLst/>
          </a:prstGeom>
        </p:spPr>
      </p:pic>
      <p:sp>
        <p:nvSpPr>
          <p:cNvPr id="13" name="Title 1">
            <a:extLst>
              <a:ext uri="{FF2B5EF4-FFF2-40B4-BE49-F238E27FC236}">
                <a16:creationId xmlns:a16="http://schemas.microsoft.com/office/drawing/2014/main" id="{2273A15C-31AC-594D-A41E-75A9291AECDD}"/>
              </a:ext>
            </a:extLst>
          </p:cNvPr>
          <p:cNvSpPr txBox="1">
            <a:spLocks/>
          </p:cNvSpPr>
          <p:nvPr/>
        </p:nvSpPr>
        <p:spPr>
          <a:xfrm>
            <a:off x="1021830" y="12193"/>
            <a:ext cx="11125200" cy="61890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i="1" dirty="0"/>
              <a:t>Trans</a:t>
            </a:r>
            <a:r>
              <a:rPr lang="en-GB" dirty="0"/>
              <a:t>-eQTLs can point to biological mechanisms</a:t>
            </a:r>
            <a:endParaRPr lang="en-GB" i="1" dirty="0"/>
          </a:p>
        </p:txBody>
      </p:sp>
    </p:spTree>
    <p:extLst>
      <p:ext uri="{BB962C8B-B14F-4D97-AF65-F5344CB8AC3E}">
        <p14:creationId xmlns:p14="http://schemas.microsoft.com/office/powerpoint/2010/main" val="1144468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C4655E-90AF-0F43-8A00-16254AE60B22}"/>
              </a:ext>
            </a:extLst>
          </p:cNvPr>
          <p:cNvSpPr>
            <a:spLocks noGrp="1"/>
          </p:cNvSpPr>
          <p:nvPr>
            <p:ph idx="1"/>
          </p:nvPr>
        </p:nvSpPr>
        <p:spPr/>
        <p:txBody>
          <a:bodyPr/>
          <a:lstStyle/>
          <a:p>
            <a:endParaRPr lang="en-GB"/>
          </a:p>
        </p:txBody>
      </p:sp>
      <p:sp>
        <p:nvSpPr>
          <p:cNvPr id="3" name="Text Placeholder 2">
            <a:extLst>
              <a:ext uri="{FF2B5EF4-FFF2-40B4-BE49-F238E27FC236}">
                <a16:creationId xmlns:a16="http://schemas.microsoft.com/office/drawing/2014/main" id="{9378EE6C-43BA-D84E-9EA4-AE4BBA75F6E5}"/>
              </a:ext>
            </a:extLst>
          </p:cNvPr>
          <p:cNvSpPr>
            <a:spLocks noGrp="1"/>
          </p:cNvSpPr>
          <p:nvPr>
            <p:ph type="body" sz="quarter" idx="13"/>
          </p:nvPr>
        </p:nvSpPr>
        <p:spPr/>
        <p:txBody>
          <a:bodyPr/>
          <a:lstStyle/>
          <a:p>
            <a:endParaRPr lang="en-GB"/>
          </a:p>
        </p:txBody>
      </p:sp>
      <p:sp>
        <p:nvSpPr>
          <p:cNvPr id="4" name="Title 1">
            <a:extLst>
              <a:ext uri="{FF2B5EF4-FFF2-40B4-BE49-F238E27FC236}">
                <a16:creationId xmlns:a16="http://schemas.microsoft.com/office/drawing/2014/main" id="{CBB28209-3D6E-A14D-A1F8-B69DB2EB774D}"/>
              </a:ext>
            </a:extLst>
          </p:cNvPr>
          <p:cNvSpPr txBox="1">
            <a:spLocks/>
          </p:cNvSpPr>
          <p:nvPr/>
        </p:nvSpPr>
        <p:spPr>
          <a:xfrm>
            <a:off x="1021830" y="12193"/>
            <a:ext cx="11125200" cy="61890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i="1" dirty="0"/>
              <a:t>Trans</a:t>
            </a:r>
            <a:r>
              <a:rPr lang="en-GB" dirty="0"/>
              <a:t>-eQTLs can point to biological mechanisms</a:t>
            </a:r>
            <a:endParaRPr lang="en-GB" i="1" dirty="0"/>
          </a:p>
        </p:txBody>
      </p:sp>
      <p:pic>
        <p:nvPicPr>
          <p:cNvPr id="5" name="Content Placeholder 2">
            <a:extLst>
              <a:ext uri="{FF2B5EF4-FFF2-40B4-BE49-F238E27FC236}">
                <a16:creationId xmlns:a16="http://schemas.microsoft.com/office/drawing/2014/main" id="{210B3C58-F02A-1944-8CD7-4568E1CD5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800" y="2342401"/>
            <a:ext cx="4855115" cy="3441600"/>
          </a:xfrm>
          <a:prstGeom prst="rect">
            <a:avLst/>
          </a:prstGeom>
        </p:spPr>
      </p:pic>
      <p:sp>
        <p:nvSpPr>
          <p:cNvPr id="7" name="TextBox 6">
            <a:extLst>
              <a:ext uri="{FF2B5EF4-FFF2-40B4-BE49-F238E27FC236}">
                <a16:creationId xmlns:a16="http://schemas.microsoft.com/office/drawing/2014/main" id="{1262BAF3-3E8C-1A4B-A233-0231D1A64237}"/>
              </a:ext>
            </a:extLst>
          </p:cNvPr>
          <p:cNvSpPr txBox="1"/>
          <p:nvPr/>
        </p:nvSpPr>
        <p:spPr>
          <a:xfrm>
            <a:off x="5413287" y="662850"/>
            <a:ext cx="184731" cy="461665"/>
          </a:xfrm>
          <a:prstGeom prst="rect">
            <a:avLst/>
          </a:prstGeom>
          <a:noFill/>
        </p:spPr>
        <p:txBody>
          <a:bodyPr wrap="none" rtlCol="0">
            <a:spAutoFit/>
          </a:bodyPr>
          <a:lstStyle/>
          <a:p>
            <a:endParaRPr lang="en-US" sz="2400" dirty="0"/>
          </a:p>
        </p:txBody>
      </p:sp>
      <p:pic>
        <p:nvPicPr>
          <p:cNvPr id="8" name="Picture 7">
            <a:extLst>
              <a:ext uri="{FF2B5EF4-FFF2-40B4-BE49-F238E27FC236}">
                <a16:creationId xmlns:a16="http://schemas.microsoft.com/office/drawing/2014/main" id="{C23D20C6-8CF8-D149-9FA2-EFAFB17420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039" y="1123097"/>
            <a:ext cx="8263467" cy="1168153"/>
          </a:xfrm>
          <a:prstGeom prst="rect">
            <a:avLst/>
          </a:prstGeom>
        </p:spPr>
      </p:pic>
      <p:sp>
        <p:nvSpPr>
          <p:cNvPr id="9" name="TextBox 8">
            <a:extLst>
              <a:ext uri="{FF2B5EF4-FFF2-40B4-BE49-F238E27FC236}">
                <a16:creationId xmlns:a16="http://schemas.microsoft.com/office/drawing/2014/main" id="{5D2E639B-63B5-BC43-A530-EFBB4106BF60}"/>
              </a:ext>
            </a:extLst>
          </p:cNvPr>
          <p:cNvSpPr txBox="1"/>
          <p:nvPr/>
        </p:nvSpPr>
        <p:spPr>
          <a:xfrm>
            <a:off x="4525320" y="703889"/>
            <a:ext cx="1484830" cy="420564"/>
          </a:xfrm>
          <a:prstGeom prst="rect">
            <a:avLst/>
          </a:prstGeom>
          <a:noFill/>
        </p:spPr>
        <p:txBody>
          <a:bodyPr wrap="none" rtlCol="0">
            <a:spAutoFit/>
          </a:bodyPr>
          <a:lstStyle/>
          <a:p>
            <a:r>
              <a:rPr lang="en-US" sz="2133" dirty="0"/>
              <a:t>rs17087335</a:t>
            </a:r>
          </a:p>
        </p:txBody>
      </p:sp>
      <p:pic>
        <p:nvPicPr>
          <p:cNvPr id="10" name="Picture 9">
            <a:extLst>
              <a:ext uri="{FF2B5EF4-FFF2-40B4-BE49-F238E27FC236}">
                <a16:creationId xmlns:a16="http://schemas.microsoft.com/office/drawing/2014/main" id="{30BED487-F74B-F345-B864-68B3DB8C28BC}"/>
              </a:ext>
            </a:extLst>
          </p:cNvPr>
          <p:cNvPicPr>
            <a:picLocks noChangeAspect="1"/>
          </p:cNvPicPr>
          <p:nvPr/>
        </p:nvPicPr>
        <p:blipFill>
          <a:blip r:embed="rId4"/>
          <a:stretch>
            <a:fillRect/>
          </a:stretch>
        </p:blipFill>
        <p:spPr>
          <a:xfrm>
            <a:off x="1565506" y="3740288"/>
            <a:ext cx="489593" cy="599329"/>
          </a:xfrm>
          <a:prstGeom prst="rect">
            <a:avLst/>
          </a:prstGeom>
        </p:spPr>
      </p:pic>
      <p:sp>
        <p:nvSpPr>
          <p:cNvPr id="11" name="Rectangle 10">
            <a:extLst>
              <a:ext uri="{FF2B5EF4-FFF2-40B4-BE49-F238E27FC236}">
                <a16:creationId xmlns:a16="http://schemas.microsoft.com/office/drawing/2014/main" id="{8124B015-79DB-6248-8A2C-3530BDC0A524}"/>
              </a:ext>
            </a:extLst>
          </p:cNvPr>
          <p:cNvSpPr/>
          <p:nvPr/>
        </p:nvSpPr>
        <p:spPr>
          <a:xfrm>
            <a:off x="1565506" y="3622197"/>
            <a:ext cx="306671" cy="861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TextBox 11">
            <a:extLst>
              <a:ext uri="{FF2B5EF4-FFF2-40B4-BE49-F238E27FC236}">
                <a16:creationId xmlns:a16="http://schemas.microsoft.com/office/drawing/2014/main" id="{EE540FF8-1B90-A34C-9BE9-E3D2169C6CFD}"/>
              </a:ext>
            </a:extLst>
          </p:cNvPr>
          <p:cNvSpPr txBox="1"/>
          <p:nvPr/>
        </p:nvSpPr>
        <p:spPr>
          <a:xfrm>
            <a:off x="3698812" y="5914608"/>
            <a:ext cx="1516762" cy="461665"/>
          </a:xfrm>
          <a:prstGeom prst="rect">
            <a:avLst/>
          </a:prstGeom>
          <a:noFill/>
        </p:spPr>
        <p:txBody>
          <a:bodyPr wrap="none" rtlCol="0">
            <a:spAutoFit/>
          </a:bodyPr>
          <a:lstStyle/>
          <a:p>
            <a:r>
              <a:rPr lang="en-US" sz="2400" i="1" dirty="0"/>
              <a:t>trans</a:t>
            </a:r>
            <a:r>
              <a:rPr lang="en-US" sz="2400" dirty="0"/>
              <a:t>: </a:t>
            </a:r>
            <a:r>
              <a:rPr lang="en-US" sz="2400" b="1" dirty="0"/>
              <a:t>98%</a:t>
            </a:r>
            <a:endParaRPr lang="en-US" sz="2400" dirty="0"/>
          </a:p>
        </p:txBody>
      </p:sp>
      <p:pic>
        <p:nvPicPr>
          <p:cNvPr id="13" name="Picture 12">
            <a:extLst>
              <a:ext uri="{FF2B5EF4-FFF2-40B4-BE49-F238E27FC236}">
                <a16:creationId xmlns:a16="http://schemas.microsoft.com/office/drawing/2014/main" id="{D1019F2C-9217-A04E-8BF9-30761307E923}"/>
              </a:ext>
            </a:extLst>
          </p:cNvPr>
          <p:cNvPicPr>
            <a:picLocks noChangeAspect="1"/>
          </p:cNvPicPr>
          <p:nvPr/>
        </p:nvPicPr>
        <p:blipFill>
          <a:blip r:embed="rId4"/>
          <a:stretch>
            <a:fillRect/>
          </a:stretch>
        </p:blipFill>
        <p:spPr>
          <a:xfrm>
            <a:off x="5156338" y="5869301"/>
            <a:ext cx="489593" cy="599329"/>
          </a:xfrm>
          <a:prstGeom prst="rect">
            <a:avLst/>
          </a:prstGeom>
        </p:spPr>
      </p:pic>
      <p:sp>
        <p:nvSpPr>
          <p:cNvPr id="14" name="Rectangle 13">
            <a:extLst>
              <a:ext uri="{FF2B5EF4-FFF2-40B4-BE49-F238E27FC236}">
                <a16:creationId xmlns:a16="http://schemas.microsoft.com/office/drawing/2014/main" id="{04319294-A97D-8044-85F8-D670CCEABA6A}"/>
              </a:ext>
            </a:extLst>
          </p:cNvPr>
          <p:cNvSpPr/>
          <p:nvPr/>
        </p:nvSpPr>
        <p:spPr>
          <a:xfrm>
            <a:off x="5349714" y="5807727"/>
            <a:ext cx="739503" cy="861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5" name="Picture 14">
            <a:extLst>
              <a:ext uri="{FF2B5EF4-FFF2-40B4-BE49-F238E27FC236}">
                <a16:creationId xmlns:a16="http://schemas.microsoft.com/office/drawing/2014/main" id="{28D5E766-2FEC-5E43-92D5-5429E184ED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1632" y="1960828"/>
            <a:ext cx="3311001" cy="4200000"/>
          </a:xfrm>
          <a:prstGeom prst="rect">
            <a:avLst/>
          </a:prstGeom>
        </p:spPr>
      </p:pic>
    </p:spTree>
    <p:extLst>
      <p:ext uri="{BB962C8B-B14F-4D97-AF65-F5344CB8AC3E}">
        <p14:creationId xmlns:p14="http://schemas.microsoft.com/office/powerpoint/2010/main" val="426954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918FFC-9B9E-544D-BF9A-A5A1E36F3FE5}"/>
              </a:ext>
            </a:extLst>
          </p:cNvPr>
          <p:cNvSpPr>
            <a:spLocks noGrp="1"/>
          </p:cNvSpPr>
          <p:nvPr>
            <p:ph idx="1"/>
          </p:nvPr>
        </p:nvSpPr>
        <p:spPr/>
        <p:txBody>
          <a:bodyPr/>
          <a:lstStyle/>
          <a:p>
            <a:endParaRPr lang="en-GB"/>
          </a:p>
        </p:txBody>
      </p:sp>
      <p:sp>
        <p:nvSpPr>
          <p:cNvPr id="3" name="Text Placeholder 2">
            <a:extLst>
              <a:ext uri="{FF2B5EF4-FFF2-40B4-BE49-F238E27FC236}">
                <a16:creationId xmlns:a16="http://schemas.microsoft.com/office/drawing/2014/main" id="{92E39539-A1E1-124A-9837-058DE1489FB0}"/>
              </a:ext>
            </a:extLst>
          </p:cNvPr>
          <p:cNvSpPr>
            <a:spLocks noGrp="1"/>
          </p:cNvSpPr>
          <p:nvPr>
            <p:ph type="body" sz="quarter" idx="13"/>
          </p:nvPr>
        </p:nvSpPr>
        <p:spPr/>
        <p:txBody>
          <a:bodyPr/>
          <a:lstStyle/>
          <a:p>
            <a:endParaRPr lang="en-GB"/>
          </a:p>
        </p:txBody>
      </p:sp>
      <p:sp>
        <p:nvSpPr>
          <p:cNvPr id="4" name="Title 1">
            <a:extLst>
              <a:ext uri="{FF2B5EF4-FFF2-40B4-BE49-F238E27FC236}">
                <a16:creationId xmlns:a16="http://schemas.microsoft.com/office/drawing/2014/main" id="{B526049D-9DE5-F241-9DD8-67DF656687CC}"/>
              </a:ext>
            </a:extLst>
          </p:cNvPr>
          <p:cNvSpPr txBox="1">
            <a:spLocks/>
          </p:cNvSpPr>
          <p:nvPr/>
        </p:nvSpPr>
        <p:spPr>
          <a:xfrm>
            <a:off x="1021830" y="12193"/>
            <a:ext cx="11125200" cy="61890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i="1" dirty="0"/>
              <a:t>Trans</a:t>
            </a:r>
            <a:r>
              <a:rPr lang="en-GB" dirty="0"/>
              <a:t>-eQTLs can point to biological mechanisms</a:t>
            </a:r>
            <a:endParaRPr lang="en-GB" i="1" dirty="0"/>
          </a:p>
        </p:txBody>
      </p:sp>
      <p:pic>
        <p:nvPicPr>
          <p:cNvPr id="5" name="Picture 4">
            <a:extLst>
              <a:ext uri="{FF2B5EF4-FFF2-40B4-BE49-F238E27FC236}">
                <a16:creationId xmlns:a16="http://schemas.microsoft.com/office/drawing/2014/main" id="{069A5178-01B4-DF47-81E7-559B8AEAB3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4446" y="1960828"/>
            <a:ext cx="3907751" cy="4200000"/>
          </a:xfrm>
          <a:prstGeom prst="rect">
            <a:avLst/>
          </a:prstGeom>
        </p:spPr>
      </p:pic>
      <p:pic>
        <p:nvPicPr>
          <p:cNvPr id="7" name="Picture 6">
            <a:extLst>
              <a:ext uri="{FF2B5EF4-FFF2-40B4-BE49-F238E27FC236}">
                <a16:creationId xmlns:a16="http://schemas.microsoft.com/office/drawing/2014/main" id="{C51222C6-E465-4740-8F0F-C8CA1F946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039" y="1123097"/>
            <a:ext cx="8263467" cy="1168153"/>
          </a:xfrm>
          <a:prstGeom prst="rect">
            <a:avLst/>
          </a:prstGeom>
        </p:spPr>
      </p:pic>
      <p:sp>
        <p:nvSpPr>
          <p:cNvPr id="8" name="TextBox 7">
            <a:extLst>
              <a:ext uri="{FF2B5EF4-FFF2-40B4-BE49-F238E27FC236}">
                <a16:creationId xmlns:a16="http://schemas.microsoft.com/office/drawing/2014/main" id="{F545625B-CBE5-8445-8CD7-8325F3813BAD}"/>
              </a:ext>
            </a:extLst>
          </p:cNvPr>
          <p:cNvSpPr txBox="1"/>
          <p:nvPr/>
        </p:nvSpPr>
        <p:spPr>
          <a:xfrm>
            <a:off x="4525320" y="703889"/>
            <a:ext cx="1484830" cy="420564"/>
          </a:xfrm>
          <a:prstGeom prst="rect">
            <a:avLst/>
          </a:prstGeom>
          <a:noFill/>
        </p:spPr>
        <p:txBody>
          <a:bodyPr wrap="none" rtlCol="0">
            <a:spAutoFit/>
          </a:bodyPr>
          <a:lstStyle/>
          <a:p>
            <a:r>
              <a:rPr lang="en-US" sz="2133" dirty="0"/>
              <a:t>rs17087335</a:t>
            </a:r>
          </a:p>
        </p:txBody>
      </p:sp>
      <p:sp>
        <p:nvSpPr>
          <p:cNvPr id="9" name="TextBox 8">
            <a:extLst>
              <a:ext uri="{FF2B5EF4-FFF2-40B4-BE49-F238E27FC236}">
                <a16:creationId xmlns:a16="http://schemas.microsoft.com/office/drawing/2014/main" id="{46481133-A137-124B-8482-03E5D09A70A3}"/>
              </a:ext>
            </a:extLst>
          </p:cNvPr>
          <p:cNvSpPr txBox="1"/>
          <p:nvPr/>
        </p:nvSpPr>
        <p:spPr>
          <a:xfrm>
            <a:off x="3698812" y="5914608"/>
            <a:ext cx="1516762" cy="461665"/>
          </a:xfrm>
          <a:prstGeom prst="rect">
            <a:avLst/>
          </a:prstGeom>
          <a:noFill/>
        </p:spPr>
        <p:txBody>
          <a:bodyPr wrap="none" rtlCol="0">
            <a:spAutoFit/>
          </a:bodyPr>
          <a:lstStyle/>
          <a:p>
            <a:r>
              <a:rPr lang="en-US" sz="2400" i="1" dirty="0"/>
              <a:t>trans</a:t>
            </a:r>
            <a:r>
              <a:rPr lang="en-US" sz="2400" dirty="0"/>
              <a:t>: </a:t>
            </a:r>
            <a:r>
              <a:rPr lang="en-US" sz="2400" b="1" dirty="0"/>
              <a:t>98%</a:t>
            </a:r>
            <a:endParaRPr lang="en-US" sz="2400" dirty="0"/>
          </a:p>
        </p:txBody>
      </p:sp>
      <p:pic>
        <p:nvPicPr>
          <p:cNvPr id="10" name="Picture 9">
            <a:extLst>
              <a:ext uri="{FF2B5EF4-FFF2-40B4-BE49-F238E27FC236}">
                <a16:creationId xmlns:a16="http://schemas.microsoft.com/office/drawing/2014/main" id="{D6817F87-69E6-8F41-99D4-AACA21219C64}"/>
              </a:ext>
            </a:extLst>
          </p:cNvPr>
          <p:cNvPicPr>
            <a:picLocks noChangeAspect="1"/>
          </p:cNvPicPr>
          <p:nvPr/>
        </p:nvPicPr>
        <p:blipFill>
          <a:blip r:embed="rId4"/>
          <a:stretch>
            <a:fillRect/>
          </a:stretch>
        </p:blipFill>
        <p:spPr>
          <a:xfrm>
            <a:off x="5156338" y="5869301"/>
            <a:ext cx="489593" cy="599329"/>
          </a:xfrm>
          <a:prstGeom prst="rect">
            <a:avLst/>
          </a:prstGeom>
        </p:spPr>
      </p:pic>
      <p:sp>
        <p:nvSpPr>
          <p:cNvPr id="11" name="Rectangle 10">
            <a:extLst>
              <a:ext uri="{FF2B5EF4-FFF2-40B4-BE49-F238E27FC236}">
                <a16:creationId xmlns:a16="http://schemas.microsoft.com/office/drawing/2014/main" id="{D652F688-4875-0740-A15C-85CE46FF203D}"/>
              </a:ext>
            </a:extLst>
          </p:cNvPr>
          <p:cNvSpPr/>
          <p:nvPr/>
        </p:nvSpPr>
        <p:spPr>
          <a:xfrm>
            <a:off x="5349714" y="5807727"/>
            <a:ext cx="739503" cy="861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2" name="Picture 11">
            <a:extLst>
              <a:ext uri="{FF2B5EF4-FFF2-40B4-BE49-F238E27FC236}">
                <a16:creationId xmlns:a16="http://schemas.microsoft.com/office/drawing/2014/main" id="{C457A86F-57F8-8B41-85C7-319C2C4B80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6800" y="2342401"/>
            <a:ext cx="4855115" cy="3441600"/>
          </a:xfrm>
          <a:prstGeom prst="rect">
            <a:avLst/>
          </a:prstGeom>
        </p:spPr>
      </p:pic>
      <p:pic>
        <p:nvPicPr>
          <p:cNvPr id="13" name="Picture 12">
            <a:extLst>
              <a:ext uri="{FF2B5EF4-FFF2-40B4-BE49-F238E27FC236}">
                <a16:creationId xmlns:a16="http://schemas.microsoft.com/office/drawing/2014/main" id="{5C8B3A87-1751-8A43-B75D-6F65DD162152}"/>
              </a:ext>
            </a:extLst>
          </p:cNvPr>
          <p:cNvPicPr>
            <a:picLocks noChangeAspect="1"/>
          </p:cNvPicPr>
          <p:nvPr/>
        </p:nvPicPr>
        <p:blipFill>
          <a:blip r:embed="rId4"/>
          <a:stretch>
            <a:fillRect/>
          </a:stretch>
        </p:blipFill>
        <p:spPr>
          <a:xfrm>
            <a:off x="1565506" y="3740288"/>
            <a:ext cx="489593" cy="599329"/>
          </a:xfrm>
          <a:prstGeom prst="rect">
            <a:avLst/>
          </a:prstGeom>
        </p:spPr>
      </p:pic>
      <p:sp>
        <p:nvSpPr>
          <p:cNvPr id="14" name="Rectangle 13">
            <a:extLst>
              <a:ext uri="{FF2B5EF4-FFF2-40B4-BE49-F238E27FC236}">
                <a16:creationId xmlns:a16="http://schemas.microsoft.com/office/drawing/2014/main" id="{DF61F90C-2E2F-ED4D-89C6-97B6398A9208}"/>
              </a:ext>
            </a:extLst>
          </p:cNvPr>
          <p:cNvSpPr/>
          <p:nvPr/>
        </p:nvSpPr>
        <p:spPr>
          <a:xfrm>
            <a:off x="1543926" y="3622197"/>
            <a:ext cx="306671" cy="861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845079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F4824B-C750-334A-8F14-22297D7B8EFE}"/>
              </a:ext>
            </a:extLst>
          </p:cNvPr>
          <p:cNvSpPr>
            <a:spLocks noGrp="1"/>
          </p:cNvSpPr>
          <p:nvPr>
            <p:ph idx="1"/>
          </p:nvPr>
        </p:nvSpPr>
        <p:spPr/>
        <p:txBody>
          <a:bodyPr/>
          <a:lstStyle/>
          <a:p>
            <a:endParaRPr lang="en-GB"/>
          </a:p>
        </p:txBody>
      </p:sp>
      <p:sp>
        <p:nvSpPr>
          <p:cNvPr id="3" name="Text Placeholder 2">
            <a:extLst>
              <a:ext uri="{FF2B5EF4-FFF2-40B4-BE49-F238E27FC236}">
                <a16:creationId xmlns:a16="http://schemas.microsoft.com/office/drawing/2014/main" id="{E98A2ABD-2813-6147-A529-CD091CAA4A69}"/>
              </a:ext>
            </a:extLst>
          </p:cNvPr>
          <p:cNvSpPr>
            <a:spLocks noGrp="1"/>
          </p:cNvSpPr>
          <p:nvPr>
            <p:ph type="body" sz="quarter" idx="13"/>
          </p:nvPr>
        </p:nvSpPr>
        <p:spPr/>
        <p:txBody>
          <a:bodyPr/>
          <a:lstStyle/>
          <a:p>
            <a:endParaRPr lang="en-GB"/>
          </a:p>
        </p:txBody>
      </p:sp>
      <p:sp>
        <p:nvSpPr>
          <p:cNvPr id="4" name="Title 1">
            <a:extLst>
              <a:ext uri="{FF2B5EF4-FFF2-40B4-BE49-F238E27FC236}">
                <a16:creationId xmlns:a16="http://schemas.microsoft.com/office/drawing/2014/main" id="{43A1123B-CDD7-3047-A185-03335DFB67EA}"/>
              </a:ext>
            </a:extLst>
          </p:cNvPr>
          <p:cNvSpPr txBox="1">
            <a:spLocks/>
          </p:cNvSpPr>
          <p:nvPr/>
        </p:nvSpPr>
        <p:spPr>
          <a:xfrm>
            <a:off x="1021830" y="12193"/>
            <a:ext cx="11125200" cy="618900"/>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i="1" dirty="0"/>
              <a:t>Trans</a:t>
            </a:r>
            <a:r>
              <a:rPr lang="en-GB" dirty="0"/>
              <a:t>-eQTLs can point to biological mechanisms</a:t>
            </a:r>
            <a:endParaRPr lang="en-GB" i="1" dirty="0"/>
          </a:p>
        </p:txBody>
      </p:sp>
      <p:pic>
        <p:nvPicPr>
          <p:cNvPr id="5" name="Picture 4">
            <a:extLst>
              <a:ext uri="{FF2B5EF4-FFF2-40B4-BE49-F238E27FC236}">
                <a16:creationId xmlns:a16="http://schemas.microsoft.com/office/drawing/2014/main" id="{223BCAA5-0DF8-2345-BECC-660C7A2920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4446" y="1960828"/>
            <a:ext cx="3907751" cy="4200000"/>
          </a:xfrm>
          <a:prstGeom prst="rect">
            <a:avLst/>
          </a:prstGeom>
        </p:spPr>
      </p:pic>
      <p:pic>
        <p:nvPicPr>
          <p:cNvPr id="6" name="Picture 5">
            <a:extLst>
              <a:ext uri="{FF2B5EF4-FFF2-40B4-BE49-F238E27FC236}">
                <a16:creationId xmlns:a16="http://schemas.microsoft.com/office/drawing/2014/main" id="{5349E351-B3CF-7442-959B-739BF3EC1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039" y="1123097"/>
            <a:ext cx="8263467" cy="1168153"/>
          </a:xfrm>
          <a:prstGeom prst="rect">
            <a:avLst/>
          </a:prstGeom>
        </p:spPr>
      </p:pic>
      <p:sp>
        <p:nvSpPr>
          <p:cNvPr id="7" name="TextBox 6">
            <a:extLst>
              <a:ext uri="{FF2B5EF4-FFF2-40B4-BE49-F238E27FC236}">
                <a16:creationId xmlns:a16="http://schemas.microsoft.com/office/drawing/2014/main" id="{65B6C0BA-D74D-524F-ABB9-AB4620292721}"/>
              </a:ext>
            </a:extLst>
          </p:cNvPr>
          <p:cNvSpPr txBox="1"/>
          <p:nvPr/>
        </p:nvSpPr>
        <p:spPr>
          <a:xfrm>
            <a:off x="4525320" y="703889"/>
            <a:ext cx="1484830" cy="420564"/>
          </a:xfrm>
          <a:prstGeom prst="rect">
            <a:avLst/>
          </a:prstGeom>
          <a:noFill/>
        </p:spPr>
        <p:txBody>
          <a:bodyPr wrap="none" rtlCol="0">
            <a:spAutoFit/>
          </a:bodyPr>
          <a:lstStyle/>
          <a:p>
            <a:r>
              <a:rPr lang="en-US" sz="2133" dirty="0"/>
              <a:t>rs17087335</a:t>
            </a:r>
          </a:p>
        </p:txBody>
      </p:sp>
      <p:sp>
        <p:nvSpPr>
          <p:cNvPr id="8" name="Rectangle 7">
            <a:extLst>
              <a:ext uri="{FF2B5EF4-FFF2-40B4-BE49-F238E27FC236}">
                <a16:creationId xmlns:a16="http://schemas.microsoft.com/office/drawing/2014/main" id="{6583BB64-C072-3349-BADB-0306962F3AD5}"/>
              </a:ext>
            </a:extLst>
          </p:cNvPr>
          <p:cNvSpPr/>
          <p:nvPr/>
        </p:nvSpPr>
        <p:spPr>
          <a:xfrm>
            <a:off x="1543926" y="3622197"/>
            <a:ext cx="306671" cy="861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TextBox 8">
            <a:extLst>
              <a:ext uri="{FF2B5EF4-FFF2-40B4-BE49-F238E27FC236}">
                <a16:creationId xmlns:a16="http://schemas.microsoft.com/office/drawing/2014/main" id="{7230A786-B95B-3F4B-98D5-D1CE633D4533}"/>
              </a:ext>
            </a:extLst>
          </p:cNvPr>
          <p:cNvSpPr txBox="1"/>
          <p:nvPr/>
        </p:nvSpPr>
        <p:spPr>
          <a:xfrm>
            <a:off x="3698812" y="5914608"/>
            <a:ext cx="1516762" cy="461665"/>
          </a:xfrm>
          <a:prstGeom prst="rect">
            <a:avLst/>
          </a:prstGeom>
          <a:noFill/>
        </p:spPr>
        <p:txBody>
          <a:bodyPr wrap="none" rtlCol="0">
            <a:spAutoFit/>
          </a:bodyPr>
          <a:lstStyle/>
          <a:p>
            <a:r>
              <a:rPr lang="en-US" sz="2400" i="1" dirty="0"/>
              <a:t>trans</a:t>
            </a:r>
            <a:r>
              <a:rPr lang="en-US" sz="2400" dirty="0"/>
              <a:t>: </a:t>
            </a:r>
            <a:r>
              <a:rPr lang="en-US" sz="2400" b="1" dirty="0"/>
              <a:t>98%</a:t>
            </a:r>
            <a:endParaRPr lang="en-US" sz="2400" dirty="0"/>
          </a:p>
        </p:txBody>
      </p:sp>
      <p:pic>
        <p:nvPicPr>
          <p:cNvPr id="10" name="Picture 9">
            <a:extLst>
              <a:ext uri="{FF2B5EF4-FFF2-40B4-BE49-F238E27FC236}">
                <a16:creationId xmlns:a16="http://schemas.microsoft.com/office/drawing/2014/main" id="{F65B7C06-431A-9F4C-B776-05F003BC42DF}"/>
              </a:ext>
            </a:extLst>
          </p:cNvPr>
          <p:cNvPicPr>
            <a:picLocks noChangeAspect="1"/>
          </p:cNvPicPr>
          <p:nvPr/>
        </p:nvPicPr>
        <p:blipFill>
          <a:blip r:embed="rId4"/>
          <a:stretch>
            <a:fillRect/>
          </a:stretch>
        </p:blipFill>
        <p:spPr>
          <a:xfrm>
            <a:off x="5156338" y="5869301"/>
            <a:ext cx="489593" cy="599329"/>
          </a:xfrm>
          <a:prstGeom prst="rect">
            <a:avLst/>
          </a:prstGeom>
        </p:spPr>
      </p:pic>
      <p:sp>
        <p:nvSpPr>
          <p:cNvPr id="11" name="Rectangle 10">
            <a:extLst>
              <a:ext uri="{FF2B5EF4-FFF2-40B4-BE49-F238E27FC236}">
                <a16:creationId xmlns:a16="http://schemas.microsoft.com/office/drawing/2014/main" id="{6DDE47B5-52B4-B54C-9A2A-A5C5636E8B7F}"/>
              </a:ext>
            </a:extLst>
          </p:cNvPr>
          <p:cNvSpPr/>
          <p:nvPr/>
        </p:nvSpPr>
        <p:spPr>
          <a:xfrm>
            <a:off x="5349714" y="5807727"/>
            <a:ext cx="739503" cy="861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2" name="Picture 11">
            <a:extLst>
              <a:ext uri="{FF2B5EF4-FFF2-40B4-BE49-F238E27FC236}">
                <a16:creationId xmlns:a16="http://schemas.microsoft.com/office/drawing/2014/main" id="{2FA3D2CA-9C31-C24B-A644-E6773AB55F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6800" y="2342401"/>
            <a:ext cx="4855115" cy="3441600"/>
          </a:xfrm>
          <a:prstGeom prst="rect">
            <a:avLst/>
          </a:prstGeom>
        </p:spPr>
      </p:pic>
      <p:sp>
        <p:nvSpPr>
          <p:cNvPr id="13" name="Rounded Rectangle 12">
            <a:extLst>
              <a:ext uri="{FF2B5EF4-FFF2-40B4-BE49-F238E27FC236}">
                <a16:creationId xmlns:a16="http://schemas.microsoft.com/office/drawing/2014/main" id="{5821948D-EC4D-E143-A32C-27E643F7469C}"/>
              </a:ext>
            </a:extLst>
          </p:cNvPr>
          <p:cNvSpPr/>
          <p:nvPr/>
        </p:nvSpPr>
        <p:spPr>
          <a:xfrm>
            <a:off x="3167705" y="3076093"/>
            <a:ext cx="5856592" cy="1135721"/>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i="1" dirty="0"/>
              <a:t>REST</a:t>
            </a:r>
            <a:r>
              <a:rPr lang="en-US" sz="2400" dirty="0"/>
              <a:t>- RE1 Silencing Transcription Factor </a:t>
            </a:r>
          </a:p>
          <a:p>
            <a:pPr algn="ctr"/>
            <a:r>
              <a:rPr lang="en-US" sz="2400" dirty="0"/>
              <a:t>AKA </a:t>
            </a:r>
          </a:p>
          <a:p>
            <a:pPr algn="ctr"/>
            <a:r>
              <a:rPr lang="en-US" sz="2400" i="1" dirty="0"/>
              <a:t>NRSF</a:t>
            </a:r>
            <a:r>
              <a:rPr lang="en-US" sz="2400" dirty="0"/>
              <a:t>- </a:t>
            </a:r>
            <a:r>
              <a:rPr lang="en-US" sz="2400" b="1" u="sng" dirty="0"/>
              <a:t>Neuron-Restrictive Silencer Factor</a:t>
            </a:r>
            <a:endParaRPr lang="en-US" sz="2400" u="sng" dirty="0"/>
          </a:p>
        </p:txBody>
      </p:sp>
      <p:pic>
        <p:nvPicPr>
          <p:cNvPr id="14" name="Picture 13">
            <a:extLst>
              <a:ext uri="{FF2B5EF4-FFF2-40B4-BE49-F238E27FC236}">
                <a16:creationId xmlns:a16="http://schemas.microsoft.com/office/drawing/2014/main" id="{5ECE9C61-8236-184F-9F3A-4ED400B3E313}"/>
              </a:ext>
            </a:extLst>
          </p:cNvPr>
          <p:cNvPicPr>
            <a:picLocks noChangeAspect="1"/>
          </p:cNvPicPr>
          <p:nvPr/>
        </p:nvPicPr>
        <p:blipFill>
          <a:blip r:embed="rId4"/>
          <a:stretch>
            <a:fillRect/>
          </a:stretch>
        </p:blipFill>
        <p:spPr>
          <a:xfrm>
            <a:off x="1564802" y="3739205"/>
            <a:ext cx="489593" cy="599329"/>
          </a:xfrm>
          <a:prstGeom prst="rect">
            <a:avLst/>
          </a:prstGeom>
        </p:spPr>
      </p:pic>
      <p:sp>
        <p:nvSpPr>
          <p:cNvPr id="15" name="Rectangle 14">
            <a:extLst>
              <a:ext uri="{FF2B5EF4-FFF2-40B4-BE49-F238E27FC236}">
                <a16:creationId xmlns:a16="http://schemas.microsoft.com/office/drawing/2014/main" id="{8E998A67-B183-7A46-AA8B-D3402F71AFD1}"/>
              </a:ext>
            </a:extLst>
          </p:cNvPr>
          <p:cNvSpPr/>
          <p:nvPr/>
        </p:nvSpPr>
        <p:spPr>
          <a:xfrm>
            <a:off x="1439389" y="3698034"/>
            <a:ext cx="306671" cy="861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661002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E6FAD-4B1E-DA47-A7A5-C5DC1937D7DE}"/>
              </a:ext>
            </a:extLst>
          </p:cNvPr>
          <p:cNvSpPr>
            <a:spLocks noGrp="1"/>
          </p:cNvSpPr>
          <p:nvPr>
            <p:ph type="title"/>
          </p:nvPr>
        </p:nvSpPr>
        <p:spPr>
          <a:xfrm>
            <a:off x="838200" y="68262"/>
            <a:ext cx="10515600" cy="809390"/>
          </a:xfrm>
        </p:spPr>
        <p:txBody>
          <a:bodyPr>
            <a:normAutofit/>
          </a:bodyPr>
          <a:lstStyle/>
          <a:p>
            <a:r>
              <a:rPr lang="en-US" i="1" dirty="0"/>
              <a:t>Trans</a:t>
            </a:r>
            <a:r>
              <a:rPr lang="en-US" dirty="0"/>
              <a:t>-eQTLs converge on driver genes</a:t>
            </a:r>
            <a:endParaRPr lang="en-GB" dirty="0"/>
          </a:p>
        </p:txBody>
      </p:sp>
      <p:pic>
        <p:nvPicPr>
          <p:cNvPr id="5" name="Picture 4">
            <a:extLst>
              <a:ext uri="{FF2B5EF4-FFF2-40B4-BE49-F238E27FC236}">
                <a16:creationId xmlns:a16="http://schemas.microsoft.com/office/drawing/2014/main" id="{5A5094F3-2A61-F548-A88D-044F418A64E7}"/>
              </a:ext>
            </a:extLst>
          </p:cNvPr>
          <p:cNvPicPr>
            <a:picLocks noChangeAspect="1"/>
          </p:cNvPicPr>
          <p:nvPr/>
        </p:nvPicPr>
        <p:blipFill>
          <a:blip r:embed="rId3"/>
          <a:stretch>
            <a:fillRect/>
          </a:stretch>
        </p:blipFill>
        <p:spPr>
          <a:xfrm>
            <a:off x="1066800" y="877651"/>
            <a:ext cx="10058399" cy="5980348"/>
          </a:xfrm>
          <a:prstGeom prst="rect">
            <a:avLst/>
          </a:prstGeom>
        </p:spPr>
      </p:pic>
    </p:spTree>
    <p:extLst>
      <p:ext uri="{BB962C8B-B14F-4D97-AF65-F5344CB8AC3E}">
        <p14:creationId xmlns:p14="http://schemas.microsoft.com/office/powerpoint/2010/main" val="4108399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5094F3-2A61-F548-A88D-044F418A64E7}"/>
              </a:ext>
            </a:extLst>
          </p:cNvPr>
          <p:cNvPicPr>
            <a:picLocks noChangeAspect="1"/>
          </p:cNvPicPr>
          <p:nvPr/>
        </p:nvPicPr>
        <p:blipFill>
          <a:blip r:embed="rId3"/>
          <a:stretch>
            <a:fillRect/>
          </a:stretch>
        </p:blipFill>
        <p:spPr>
          <a:xfrm>
            <a:off x="1066800" y="877651"/>
            <a:ext cx="10058398" cy="5980348"/>
          </a:xfrm>
          <a:prstGeom prst="rect">
            <a:avLst/>
          </a:prstGeom>
        </p:spPr>
      </p:pic>
      <p:sp>
        <p:nvSpPr>
          <p:cNvPr id="7" name="Title 1">
            <a:extLst>
              <a:ext uri="{FF2B5EF4-FFF2-40B4-BE49-F238E27FC236}">
                <a16:creationId xmlns:a16="http://schemas.microsoft.com/office/drawing/2014/main" id="{5DA17BC9-B92D-B740-9397-F0B9A0ECC729}"/>
              </a:ext>
            </a:extLst>
          </p:cNvPr>
          <p:cNvSpPr>
            <a:spLocks noGrp="1"/>
          </p:cNvSpPr>
          <p:nvPr>
            <p:ph type="title"/>
          </p:nvPr>
        </p:nvSpPr>
        <p:spPr>
          <a:xfrm>
            <a:off x="838200" y="68262"/>
            <a:ext cx="10515600" cy="809390"/>
          </a:xfrm>
        </p:spPr>
        <p:txBody>
          <a:bodyPr>
            <a:normAutofit/>
          </a:bodyPr>
          <a:lstStyle/>
          <a:p>
            <a:r>
              <a:rPr lang="en-US" i="1" dirty="0"/>
              <a:t>Trans</a:t>
            </a:r>
            <a:r>
              <a:rPr lang="en-US" dirty="0"/>
              <a:t>-eQTLs converge on driver genes</a:t>
            </a:r>
            <a:endParaRPr lang="en-GB" dirty="0"/>
          </a:p>
        </p:txBody>
      </p:sp>
    </p:spTree>
    <p:extLst>
      <p:ext uri="{BB962C8B-B14F-4D97-AF65-F5344CB8AC3E}">
        <p14:creationId xmlns:p14="http://schemas.microsoft.com/office/powerpoint/2010/main" val="493202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81BC3-F538-DC4D-A9CB-9FDB29CCF390}"/>
              </a:ext>
            </a:extLst>
          </p:cNvPr>
          <p:cNvSpPr>
            <a:spLocks noGrp="1"/>
          </p:cNvSpPr>
          <p:nvPr>
            <p:ph type="title"/>
          </p:nvPr>
        </p:nvSpPr>
        <p:spPr>
          <a:xfrm>
            <a:off x="839449" y="1"/>
            <a:ext cx="11397521" cy="618900"/>
          </a:xfrm>
        </p:spPr>
        <p:txBody>
          <a:bodyPr>
            <a:normAutofit fontScale="90000"/>
          </a:bodyPr>
          <a:lstStyle/>
          <a:p>
            <a:r>
              <a:rPr lang="en-US" dirty="0"/>
              <a:t>Combined genetic </a:t>
            </a:r>
            <a:r>
              <a:rPr lang="en-US" sz="4400" dirty="0"/>
              <a:t>risk</a:t>
            </a:r>
            <a:r>
              <a:rPr lang="en-US" dirty="0"/>
              <a:t> associates to gene expression</a:t>
            </a:r>
            <a:endParaRPr lang="en-GB" dirty="0"/>
          </a:p>
        </p:txBody>
      </p:sp>
      <p:pic>
        <p:nvPicPr>
          <p:cNvPr id="4" name="Picture 3">
            <a:extLst>
              <a:ext uri="{FF2B5EF4-FFF2-40B4-BE49-F238E27FC236}">
                <a16:creationId xmlns:a16="http://schemas.microsoft.com/office/drawing/2014/main" id="{A3B1B1A1-4708-4348-A652-C5E50AB740A0}"/>
              </a:ext>
            </a:extLst>
          </p:cNvPr>
          <p:cNvPicPr>
            <a:picLocks noChangeAspect="1"/>
          </p:cNvPicPr>
          <p:nvPr/>
        </p:nvPicPr>
        <p:blipFill rotWithShape="1">
          <a:blip r:embed="rId3">
            <a:alphaModFix amt="35000"/>
          </a:blip>
          <a:srcRect r="32957"/>
          <a:stretch/>
        </p:blipFill>
        <p:spPr>
          <a:xfrm>
            <a:off x="298558" y="1274256"/>
            <a:ext cx="7823466" cy="4850387"/>
          </a:xfrm>
          <a:prstGeom prst="rect">
            <a:avLst/>
          </a:prstGeom>
        </p:spPr>
      </p:pic>
      <p:pic>
        <p:nvPicPr>
          <p:cNvPr id="5" name="Picture 4">
            <a:extLst>
              <a:ext uri="{FF2B5EF4-FFF2-40B4-BE49-F238E27FC236}">
                <a16:creationId xmlns:a16="http://schemas.microsoft.com/office/drawing/2014/main" id="{DE1419E2-0003-474C-9172-1F3243825B68}"/>
              </a:ext>
            </a:extLst>
          </p:cNvPr>
          <p:cNvPicPr>
            <a:picLocks noChangeAspect="1"/>
          </p:cNvPicPr>
          <p:nvPr/>
        </p:nvPicPr>
        <p:blipFill rotWithShape="1">
          <a:blip r:embed="rId4"/>
          <a:srcRect l="66958"/>
          <a:stretch/>
        </p:blipFill>
        <p:spPr>
          <a:xfrm>
            <a:off x="8107034" y="1274256"/>
            <a:ext cx="3861200" cy="4850387"/>
          </a:xfrm>
          <a:prstGeom prst="rect">
            <a:avLst/>
          </a:prstGeom>
        </p:spPr>
      </p:pic>
    </p:spTree>
    <p:extLst>
      <p:ext uri="{BB962C8B-B14F-4D97-AF65-F5344CB8AC3E}">
        <p14:creationId xmlns:p14="http://schemas.microsoft.com/office/powerpoint/2010/main" val="1430765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597174-48FD-EA49-BC63-F48673372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2679643"/>
            <a:ext cx="2019952" cy="2019952"/>
          </a:xfrm>
          <a:prstGeom prst="rect">
            <a:avLst/>
          </a:prstGeom>
        </p:spPr>
      </p:pic>
      <p:pic>
        <p:nvPicPr>
          <p:cNvPr id="5" name="Picture 4">
            <a:extLst>
              <a:ext uri="{FF2B5EF4-FFF2-40B4-BE49-F238E27FC236}">
                <a16:creationId xmlns:a16="http://schemas.microsoft.com/office/drawing/2014/main" id="{ED48A597-0276-F04B-89A4-57C90E5FA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852" y="2679643"/>
            <a:ext cx="2019952" cy="2019952"/>
          </a:xfrm>
          <a:prstGeom prst="rect">
            <a:avLst/>
          </a:prstGeom>
        </p:spPr>
      </p:pic>
      <p:pic>
        <p:nvPicPr>
          <p:cNvPr id="7" name="Picture 6">
            <a:extLst>
              <a:ext uri="{FF2B5EF4-FFF2-40B4-BE49-F238E27FC236}">
                <a16:creationId xmlns:a16="http://schemas.microsoft.com/office/drawing/2014/main" id="{4134362B-B4FF-F148-AAF0-09D551CAB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9804" y="2679643"/>
            <a:ext cx="2019952" cy="2019952"/>
          </a:xfrm>
          <a:prstGeom prst="rect">
            <a:avLst/>
          </a:prstGeom>
        </p:spPr>
      </p:pic>
      <p:sp>
        <p:nvSpPr>
          <p:cNvPr id="10" name="Content Placeholder 2">
            <a:extLst>
              <a:ext uri="{FF2B5EF4-FFF2-40B4-BE49-F238E27FC236}">
                <a16:creationId xmlns:a16="http://schemas.microsoft.com/office/drawing/2014/main" id="{CF5966B0-EB23-6046-88F7-4D31EE20FA8F}"/>
              </a:ext>
            </a:extLst>
          </p:cNvPr>
          <p:cNvSpPr>
            <a:spLocks noGrp="1"/>
          </p:cNvSpPr>
          <p:nvPr>
            <p:ph idx="1"/>
          </p:nvPr>
        </p:nvSpPr>
        <p:spPr>
          <a:xfrm>
            <a:off x="553428" y="934279"/>
            <a:ext cx="10972800" cy="616225"/>
          </a:xfrm>
        </p:spPr>
        <p:txBody>
          <a:bodyPr/>
          <a:lstStyle/>
          <a:p>
            <a:pPr marL="0" indent="0" algn="ctr">
              <a:buNone/>
            </a:pPr>
            <a:r>
              <a:rPr lang="en-GB" dirty="0"/>
              <a:t>403 variants associated to type 2 diabetes</a:t>
            </a:r>
          </a:p>
        </p:txBody>
      </p:sp>
      <p:sp>
        <p:nvSpPr>
          <p:cNvPr id="2" name="TextBox 1">
            <a:extLst>
              <a:ext uri="{FF2B5EF4-FFF2-40B4-BE49-F238E27FC236}">
                <a16:creationId xmlns:a16="http://schemas.microsoft.com/office/drawing/2014/main" id="{DF4E54A1-93B8-8B49-BC7A-427A4EE87DCF}"/>
              </a:ext>
            </a:extLst>
          </p:cNvPr>
          <p:cNvSpPr txBox="1"/>
          <p:nvPr/>
        </p:nvSpPr>
        <p:spPr>
          <a:xfrm>
            <a:off x="3609096" y="4837874"/>
            <a:ext cx="821559" cy="369332"/>
          </a:xfrm>
          <a:prstGeom prst="rect">
            <a:avLst/>
          </a:prstGeom>
          <a:noFill/>
        </p:spPr>
        <p:txBody>
          <a:bodyPr wrap="square" rtlCol="0">
            <a:spAutoFit/>
          </a:bodyPr>
          <a:lstStyle/>
          <a:p>
            <a:pPr algn="ctr"/>
            <a:r>
              <a:rPr lang="en-GB" dirty="0"/>
              <a:t>Alice</a:t>
            </a:r>
          </a:p>
        </p:txBody>
      </p:sp>
      <p:sp>
        <p:nvSpPr>
          <p:cNvPr id="11" name="TextBox 10">
            <a:extLst>
              <a:ext uri="{FF2B5EF4-FFF2-40B4-BE49-F238E27FC236}">
                <a16:creationId xmlns:a16="http://schemas.microsoft.com/office/drawing/2014/main" id="{6849FACA-F8E8-D448-82AF-433C64E4942E}"/>
              </a:ext>
            </a:extLst>
          </p:cNvPr>
          <p:cNvSpPr txBox="1"/>
          <p:nvPr/>
        </p:nvSpPr>
        <p:spPr>
          <a:xfrm>
            <a:off x="5536320" y="4820480"/>
            <a:ext cx="1007015" cy="369332"/>
          </a:xfrm>
          <a:prstGeom prst="rect">
            <a:avLst/>
          </a:prstGeom>
          <a:noFill/>
        </p:spPr>
        <p:txBody>
          <a:bodyPr wrap="square" rtlCol="0">
            <a:spAutoFit/>
          </a:bodyPr>
          <a:lstStyle/>
          <a:p>
            <a:pPr algn="ctr"/>
            <a:r>
              <a:rPr lang="en-GB" dirty="0"/>
              <a:t>Bob</a:t>
            </a:r>
          </a:p>
        </p:txBody>
      </p:sp>
      <p:sp>
        <p:nvSpPr>
          <p:cNvPr id="12" name="TextBox 11">
            <a:extLst>
              <a:ext uri="{FF2B5EF4-FFF2-40B4-BE49-F238E27FC236}">
                <a16:creationId xmlns:a16="http://schemas.microsoft.com/office/drawing/2014/main" id="{6DD0BF73-3824-1446-BE3D-133CDAA3017E}"/>
              </a:ext>
            </a:extLst>
          </p:cNvPr>
          <p:cNvSpPr txBox="1"/>
          <p:nvPr/>
        </p:nvSpPr>
        <p:spPr>
          <a:xfrm>
            <a:off x="7556272" y="4820479"/>
            <a:ext cx="1007015" cy="369332"/>
          </a:xfrm>
          <a:prstGeom prst="rect">
            <a:avLst/>
          </a:prstGeom>
          <a:noFill/>
        </p:spPr>
        <p:txBody>
          <a:bodyPr wrap="square" rtlCol="0">
            <a:spAutoFit/>
          </a:bodyPr>
          <a:lstStyle/>
          <a:p>
            <a:pPr algn="ctr"/>
            <a:r>
              <a:rPr lang="en-GB" dirty="0"/>
              <a:t>Carl</a:t>
            </a:r>
          </a:p>
        </p:txBody>
      </p:sp>
      <p:sp>
        <p:nvSpPr>
          <p:cNvPr id="13" name="TextBox 12">
            <a:extLst>
              <a:ext uri="{FF2B5EF4-FFF2-40B4-BE49-F238E27FC236}">
                <a16:creationId xmlns:a16="http://schemas.microsoft.com/office/drawing/2014/main" id="{380E341E-3D16-234F-BAA0-B82362018B0B}"/>
              </a:ext>
            </a:extLst>
          </p:cNvPr>
          <p:cNvSpPr txBox="1"/>
          <p:nvPr/>
        </p:nvSpPr>
        <p:spPr>
          <a:xfrm>
            <a:off x="2952736" y="5310695"/>
            <a:ext cx="2137336" cy="461665"/>
          </a:xfrm>
          <a:prstGeom prst="rect">
            <a:avLst/>
          </a:prstGeom>
          <a:noFill/>
        </p:spPr>
        <p:txBody>
          <a:bodyPr wrap="square" rtlCol="0">
            <a:spAutoFit/>
          </a:bodyPr>
          <a:lstStyle/>
          <a:p>
            <a:pPr algn="ctr"/>
            <a:r>
              <a:rPr lang="en-GB" sz="2400" dirty="0">
                <a:solidFill>
                  <a:schemeClr val="accent3">
                    <a:lumMod val="75000"/>
                  </a:schemeClr>
                </a:solidFill>
              </a:rPr>
              <a:t>11 risk alleles</a:t>
            </a:r>
          </a:p>
        </p:txBody>
      </p:sp>
      <p:sp>
        <p:nvSpPr>
          <p:cNvPr id="14" name="TextBox 13">
            <a:extLst>
              <a:ext uri="{FF2B5EF4-FFF2-40B4-BE49-F238E27FC236}">
                <a16:creationId xmlns:a16="http://schemas.microsoft.com/office/drawing/2014/main" id="{1D0FB677-C0CF-634E-BF97-D13D7A096C25}"/>
              </a:ext>
            </a:extLst>
          </p:cNvPr>
          <p:cNvSpPr txBox="1"/>
          <p:nvPr/>
        </p:nvSpPr>
        <p:spPr>
          <a:xfrm>
            <a:off x="4958747" y="5310695"/>
            <a:ext cx="2162159" cy="461665"/>
          </a:xfrm>
          <a:prstGeom prst="rect">
            <a:avLst/>
          </a:prstGeom>
          <a:noFill/>
        </p:spPr>
        <p:txBody>
          <a:bodyPr wrap="square" rtlCol="0">
            <a:spAutoFit/>
          </a:bodyPr>
          <a:lstStyle/>
          <a:p>
            <a:pPr algn="ctr"/>
            <a:r>
              <a:rPr lang="en-GB" sz="2400" dirty="0">
                <a:solidFill>
                  <a:schemeClr val="accent6">
                    <a:lumMod val="75000"/>
                  </a:schemeClr>
                </a:solidFill>
              </a:rPr>
              <a:t>189 risk alleles</a:t>
            </a:r>
          </a:p>
        </p:txBody>
      </p:sp>
      <p:sp>
        <p:nvSpPr>
          <p:cNvPr id="15" name="TextBox 14">
            <a:extLst>
              <a:ext uri="{FF2B5EF4-FFF2-40B4-BE49-F238E27FC236}">
                <a16:creationId xmlns:a16="http://schemas.microsoft.com/office/drawing/2014/main" id="{63362616-DE85-6A48-A50A-8A84661F3F67}"/>
              </a:ext>
            </a:extLst>
          </p:cNvPr>
          <p:cNvSpPr txBox="1"/>
          <p:nvPr/>
        </p:nvSpPr>
        <p:spPr>
          <a:xfrm>
            <a:off x="6891395" y="5317869"/>
            <a:ext cx="2336767" cy="461665"/>
          </a:xfrm>
          <a:prstGeom prst="rect">
            <a:avLst/>
          </a:prstGeom>
          <a:noFill/>
        </p:spPr>
        <p:txBody>
          <a:bodyPr wrap="square" rtlCol="0">
            <a:spAutoFit/>
          </a:bodyPr>
          <a:lstStyle/>
          <a:p>
            <a:pPr algn="ctr"/>
            <a:r>
              <a:rPr lang="en-GB" sz="2400" dirty="0">
                <a:solidFill>
                  <a:srgbClr val="C00000"/>
                </a:solidFill>
              </a:rPr>
              <a:t>362 risk alleles</a:t>
            </a:r>
          </a:p>
        </p:txBody>
      </p:sp>
      <p:pic>
        <p:nvPicPr>
          <p:cNvPr id="16" name="Picture 15">
            <a:extLst>
              <a:ext uri="{FF2B5EF4-FFF2-40B4-BE49-F238E27FC236}">
                <a16:creationId xmlns:a16="http://schemas.microsoft.com/office/drawing/2014/main" id="{B8822CEF-E937-C348-82F4-BDFDA195CA2A}"/>
              </a:ext>
            </a:extLst>
          </p:cNvPr>
          <p:cNvPicPr>
            <a:picLocks noChangeAspect="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5029852" y="3811809"/>
            <a:ext cx="2019952" cy="892908"/>
          </a:xfrm>
          <a:prstGeom prst="rect">
            <a:avLst/>
          </a:prstGeom>
        </p:spPr>
      </p:pic>
      <p:pic>
        <p:nvPicPr>
          <p:cNvPr id="17" name="Picture 16">
            <a:extLst>
              <a:ext uri="{FF2B5EF4-FFF2-40B4-BE49-F238E27FC236}">
                <a16:creationId xmlns:a16="http://schemas.microsoft.com/office/drawing/2014/main" id="{EF663626-A0B4-BF4D-892F-31D68804DC65}"/>
              </a:ext>
            </a:extLst>
          </p:cNvPr>
          <p:cNvPicPr>
            <a:picLocks noChangeAspect="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p:blipFill>
        <p:spPr>
          <a:xfrm>
            <a:off x="3009900" y="4378185"/>
            <a:ext cx="2019952" cy="326378"/>
          </a:xfrm>
          <a:prstGeom prst="rect">
            <a:avLst/>
          </a:prstGeom>
          <a:ln>
            <a:noFill/>
          </a:ln>
        </p:spPr>
      </p:pic>
      <p:pic>
        <p:nvPicPr>
          <p:cNvPr id="18" name="Picture 17">
            <a:extLst>
              <a:ext uri="{FF2B5EF4-FFF2-40B4-BE49-F238E27FC236}">
                <a16:creationId xmlns:a16="http://schemas.microsoft.com/office/drawing/2014/main" id="{528B4905-84E1-A545-88A6-0D1043FE71B3}"/>
              </a:ext>
            </a:extLst>
          </p:cNvPr>
          <p:cNvPicPr>
            <a:picLocks noChangeAspect="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p:blipFill>
        <p:spPr>
          <a:xfrm>
            <a:off x="7049803" y="3150703"/>
            <a:ext cx="2019952" cy="1548891"/>
          </a:xfrm>
          <a:prstGeom prst="rect">
            <a:avLst/>
          </a:prstGeom>
        </p:spPr>
      </p:pic>
      <p:sp>
        <p:nvSpPr>
          <p:cNvPr id="19" name="Title 1">
            <a:extLst>
              <a:ext uri="{FF2B5EF4-FFF2-40B4-BE49-F238E27FC236}">
                <a16:creationId xmlns:a16="http://schemas.microsoft.com/office/drawing/2014/main" id="{9E714009-7929-6441-B531-68A88B992117}"/>
              </a:ext>
            </a:extLst>
          </p:cNvPr>
          <p:cNvSpPr>
            <a:spLocks noGrp="1"/>
          </p:cNvSpPr>
          <p:nvPr>
            <p:ph type="title"/>
          </p:nvPr>
        </p:nvSpPr>
        <p:spPr>
          <a:xfrm>
            <a:off x="1066800" y="1"/>
            <a:ext cx="10058400" cy="618900"/>
          </a:xfrm>
        </p:spPr>
        <p:txBody>
          <a:bodyPr>
            <a:normAutofit fontScale="90000"/>
          </a:bodyPr>
          <a:lstStyle/>
          <a:p>
            <a:r>
              <a:rPr lang="en-US" dirty="0"/>
              <a:t>What is a polygenic score?</a:t>
            </a:r>
            <a:endParaRPr lang="en-GB" dirty="0"/>
          </a:p>
        </p:txBody>
      </p:sp>
      <p:sp>
        <p:nvSpPr>
          <p:cNvPr id="23" name="Rectangle 22">
            <a:extLst>
              <a:ext uri="{FF2B5EF4-FFF2-40B4-BE49-F238E27FC236}">
                <a16:creationId xmlns:a16="http://schemas.microsoft.com/office/drawing/2014/main" id="{4F93CE8E-1726-CD41-8EB2-9981EBDD24E7}"/>
              </a:ext>
            </a:extLst>
          </p:cNvPr>
          <p:cNvSpPr/>
          <p:nvPr/>
        </p:nvSpPr>
        <p:spPr>
          <a:xfrm rot="554360">
            <a:off x="9227627" y="1764922"/>
            <a:ext cx="2785478" cy="1417982"/>
          </a:xfrm>
          <a:prstGeom prst="rect">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dirty="0"/>
              <a:t>Polygenic scores for 1,263 traits and diseases</a:t>
            </a:r>
          </a:p>
        </p:txBody>
      </p:sp>
    </p:spTree>
    <p:extLst>
      <p:ext uri="{BB962C8B-B14F-4D97-AF65-F5344CB8AC3E}">
        <p14:creationId xmlns:p14="http://schemas.microsoft.com/office/powerpoint/2010/main" val="221875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22" presetClass="entr" presetSubtype="4"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down)">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additive="base">
                                        <p:cTn id="46" dur="500" fill="hold"/>
                                        <p:tgtEl>
                                          <p:spTgt spid="23"/>
                                        </p:tgtEl>
                                        <p:attrNameLst>
                                          <p:attrName>ppt_x</p:attrName>
                                        </p:attrNameLst>
                                      </p:cBhvr>
                                      <p:tavLst>
                                        <p:tav tm="0">
                                          <p:val>
                                            <p:strVal val="1+#ppt_w/2"/>
                                          </p:val>
                                        </p:tav>
                                        <p:tav tm="100000">
                                          <p:val>
                                            <p:strVal val="#ppt_x"/>
                                          </p:val>
                                        </p:tav>
                                      </p:tavLst>
                                    </p:anim>
                                    <p:anim calcmode="lin" valueType="num">
                                      <p:cBhvr additive="base">
                                        <p:cTn id="47"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2" grpId="0"/>
      <p:bldP spid="11" grpId="0"/>
      <p:bldP spid="12" grpId="0"/>
      <p:bldP spid="13" grpId="0"/>
      <p:bldP spid="14" grpId="0"/>
      <p:bldP spid="15" grpId="0"/>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85FFB-D0B5-F243-BCF6-A136E67CEFF7}"/>
              </a:ext>
            </a:extLst>
          </p:cNvPr>
          <p:cNvSpPr>
            <a:spLocks noGrp="1"/>
          </p:cNvSpPr>
          <p:nvPr>
            <p:ph type="title"/>
          </p:nvPr>
        </p:nvSpPr>
        <p:spPr>
          <a:xfrm>
            <a:off x="838200" y="98474"/>
            <a:ext cx="10515600" cy="926644"/>
          </a:xfrm>
        </p:spPr>
        <p:txBody>
          <a:bodyPr>
            <a:normAutofit/>
          </a:bodyPr>
          <a:lstStyle/>
          <a:p>
            <a:r>
              <a:rPr lang="en-GB" dirty="0"/>
              <a:t>eQTS identify monogenic disease pathways</a:t>
            </a:r>
          </a:p>
        </p:txBody>
      </p:sp>
      <p:pic>
        <p:nvPicPr>
          <p:cNvPr id="5" name="Picture 4">
            <a:extLst>
              <a:ext uri="{FF2B5EF4-FFF2-40B4-BE49-F238E27FC236}">
                <a16:creationId xmlns:a16="http://schemas.microsoft.com/office/drawing/2014/main" id="{B075871A-8EF6-0C40-A385-CD974F7D9CC3}"/>
              </a:ext>
            </a:extLst>
          </p:cNvPr>
          <p:cNvPicPr>
            <a:picLocks noChangeAspect="1"/>
          </p:cNvPicPr>
          <p:nvPr/>
        </p:nvPicPr>
        <p:blipFill rotWithShape="1">
          <a:blip r:embed="rId3"/>
          <a:srcRect r="55706" b="30539"/>
          <a:stretch/>
        </p:blipFill>
        <p:spPr>
          <a:xfrm>
            <a:off x="491217" y="1025117"/>
            <a:ext cx="4965203" cy="3936628"/>
          </a:xfrm>
          <a:prstGeom prst="rect">
            <a:avLst/>
          </a:prstGeom>
        </p:spPr>
      </p:pic>
    </p:spTree>
    <p:extLst>
      <p:ext uri="{BB962C8B-B14F-4D97-AF65-F5344CB8AC3E}">
        <p14:creationId xmlns:p14="http://schemas.microsoft.com/office/powerpoint/2010/main" val="2301737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75871A-8EF6-0C40-A385-CD974F7D9CC3}"/>
              </a:ext>
            </a:extLst>
          </p:cNvPr>
          <p:cNvPicPr>
            <a:picLocks noChangeAspect="1"/>
          </p:cNvPicPr>
          <p:nvPr/>
        </p:nvPicPr>
        <p:blipFill>
          <a:blip r:embed="rId3"/>
          <a:stretch>
            <a:fillRect/>
          </a:stretch>
        </p:blipFill>
        <p:spPr>
          <a:xfrm>
            <a:off x="491217" y="1025116"/>
            <a:ext cx="11209565" cy="5667405"/>
          </a:xfrm>
          <a:prstGeom prst="rect">
            <a:avLst/>
          </a:prstGeom>
        </p:spPr>
      </p:pic>
      <p:sp>
        <p:nvSpPr>
          <p:cNvPr id="6" name="Title 1">
            <a:extLst>
              <a:ext uri="{FF2B5EF4-FFF2-40B4-BE49-F238E27FC236}">
                <a16:creationId xmlns:a16="http://schemas.microsoft.com/office/drawing/2014/main" id="{4D6F341E-2CFB-0846-973D-AAEB4282C4F2}"/>
              </a:ext>
            </a:extLst>
          </p:cNvPr>
          <p:cNvSpPr>
            <a:spLocks noGrp="1"/>
          </p:cNvSpPr>
          <p:nvPr>
            <p:ph type="title"/>
          </p:nvPr>
        </p:nvSpPr>
        <p:spPr>
          <a:xfrm>
            <a:off x="838200" y="98474"/>
            <a:ext cx="10515600" cy="926644"/>
          </a:xfrm>
        </p:spPr>
        <p:txBody>
          <a:bodyPr>
            <a:normAutofit/>
          </a:bodyPr>
          <a:lstStyle/>
          <a:p>
            <a:r>
              <a:rPr lang="en-GB" dirty="0"/>
              <a:t>eQTS identify monogenic disease pathways</a:t>
            </a:r>
          </a:p>
        </p:txBody>
      </p:sp>
      <p:sp>
        <p:nvSpPr>
          <p:cNvPr id="4" name="TextBox 3">
            <a:extLst>
              <a:ext uri="{FF2B5EF4-FFF2-40B4-BE49-F238E27FC236}">
                <a16:creationId xmlns:a16="http://schemas.microsoft.com/office/drawing/2014/main" id="{81307E9F-66C9-5B42-B6E3-443375103686}"/>
              </a:ext>
            </a:extLst>
          </p:cNvPr>
          <p:cNvSpPr txBox="1"/>
          <p:nvPr/>
        </p:nvSpPr>
        <p:spPr>
          <a:xfrm>
            <a:off x="10666923" y="6169709"/>
            <a:ext cx="1525077" cy="646331"/>
          </a:xfrm>
          <a:prstGeom prst="rect">
            <a:avLst/>
          </a:prstGeom>
          <a:noFill/>
        </p:spPr>
        <p:txBody>
          <a:bodyPr wrap="square" rtlCol="0">
            <a:spAutoFit/>
          </a:bodyPr>
          <a:lstStyle/>
          <a:p>
            <a:r>
              <a:rPr lang="en-GB" dirty="0"/>
              <a:t>Võsa </a:t>
            </a:r>
            <a:r>
              <a:rPr lang="en-GB" i="1" dirty="0"/>
              <a:t>et al.</a:t>
            </a:r>
            <a:r>
              <a:rPr lang="en-GB" dirty="0"/>
              <a:t>, </a:t>
            </a:r>
            <a:r>
              <a:rPr lang="en-GB" i="1" dirty="0" err="1"/>
              <a:t>bioRxiv</a:t>
            </a:r>
            <a:r>
              <a:rPr lang="en-GB" dirty="0"/>
              <a:t> (2018)</a:t>
            </a:r>
          </a:p>
        </p:txBody>
      </p:sp>
    </p:spTree>
    <p:extLst>
      <p:ext uri="{BB962C8B-B14F-4D97-AF65-F5344CB8AC3E}">
        <p14:creationId xmlns:p14="http://schemas.microsoft.com/office/powerpoint/2010/main" val="2221964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ot Equal 3"/>
          <p:cNvSpPr/>
          <p:nvPr/>
        </p:nvSpPr>
        <p:spPr>
          <a:xfrm>
            <a:off x="5524500" y="3086100"/>
            <a:ext cx="1143000" cy="685800"/>
          </a:xfrm>
          <a:prstGeom prst="mathNotEqual">
            <a:avLst>
              <a:gd name="adj1" fmla="val 13605"/>
              <a:gd name="adj2" fmla="val 6600000"/>
              <a:gd name="adj3" fmla="val 25063"/>
            </a:avLst>
          </a:prstGeom>
          <a:solidFill>
            <a:srgbClr val="C00000"/>
          </a:solidFill>
          <a:ln>
            <a:solidFill>
              <a:srgbClr val="C00000"/>
            </a:solidFill>
          </a:ln>
          <a:effectLst>
            <a:glow rad="63500">
              <a:srgbClr val="FF0000">
                <a:alpha val="19000"/>
              </a:srgb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Not Equal 5"/>
          <p:cNvSpPr/>
          <p:nvPr/>
        </p:nvSpPr>
        <p:spPr>
          <a:xfrm>
            <a:off x="5524500" y="5181600"/>
            <a:ext cx="1143000" cy="685800"/>
          </a:xfrm>
          <a:prstGeom prst="mathNotEqual">
            <a:avLst>
              <a:gd name="adj1" fmla="val 13605"/>
              <a:gd name="adj2" fmla="val 6600000"/>
              <a:gd name="adj3" fmla="val 25063"/>
            </a:avLst>
          </a:prstGeom>
          <a:solidFill>
            <a:srgbClr val="C00000"/>
          </a:solidFill>
          <a:ln>
            <a:solidFill>
              <a:srgbClr val="C00000"/>
            </a:solidFill>
          </a:ln>
          <a:effectLst>
            <a:glow rad="63500">
              <a:srgbClr val="FF0000">
                <a:alpha val="19000"/>
              </a:srgb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ounded Rectangle 6"/>
          <p:cNvSpPr/>
          <p:nvPr/>
        </p:nvSpPr>
        <p:spPr>
          <a:xfrm>
            <a:off x="2476500" y="2933700"/>
            <a:ext cx="2514600" cy="9906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800" dirty="0"/>
              <a:t>GWAS variant</a:t>
            </a:r>
          </a:p>
        </p:txBody>
      </p:sp>
      <p:sp>
        <p:nvSpPr>
          <p:cNvPr id="8" name="Rounded Rectangle 7"/>
          <p:cNvSpPr/>
          <p:nvPr/>
        </p:nvSpPr>
        <p:spPr>
          <a:xfrm>
            <a:off x="7162800" y="762000"/>
            <a:ext cx="2514600" cy="9906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800" dirty="0"/>
              <a:t>Causal variant</a:t>
            </a:r>
          </a:p>
        </p:txBody>
      </p:sp>
      <p:sp>
        <p:nvSpPr>
          <p:cNvPr id="9" name="Rounded Rectangle 8"/>
          <p:cNvSpPr/>
          <p:nvPr/>
        </p:nvSpPr>
        <p:spPr>
          <a:xfrm>
            <a:off x="7162800" y="2933700"/>
            <a:ext cx="2514600" cy="9906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800" dirty="0"/>
              <a:t>Affected gene</a:t>
            </a:r>
          </a:p>
        </p:txBody>
      </p:sp>
      <p:sp>
        <p:nvSpPr>
          <p:cNvPr id="10" name="Rounded Rectangle 9"/>
          <p:cNvSpPr/>
          <p:nvPr/>
        </p:nvSpPr>
        <p:spPr>
          <a:xfrm>
            <a:off x="7162800" y="5029200"/>
            <a:ext cx="2514600" cy="9906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800" dirty="0"/>
              <a:t>Biological function</a:t>
            </a:r>
          </a:p>
        </p:txBody>
      </p:sp>
      <p:sp>
        <p:nvSpPr>
          <p:cNvPr id="11" name="Not Equal 10"/>
          <p:cNvSpPr/>
          <p:nvPr/>
        </p:nvSpPr>
        <p:spPr>
          <a:xfrm>
            <a:off x="5524500" y="990600"/>
            <a:ext cx="1143000" cy="685800"/>
          </a:xfrm>
          <a:prstGeom prst="mathNotEqual">
            <a:avLst>
              <a:gd name="adj1" fmla="val 13605"/>
              <a:gd name="adj2" fmla="val 6600000"/>
              <a:gd name="adj3" fmla="val 25063"/>
            </a:avLst>
          </a:prstGeom>
          <a:solidFill>
            <a:srgbClr val="C00000"/>
          </a:solidFill>
          <a:ln>
            <a:solidFill>
              <a:srgbClr val="C00000"/>
            </a:solidFill>
          </a:ln>
          <a:effectLst>
            <a:glow rad="63500">
              <a:srgbClr val="FF0000">
                <a:alpha val="19000"/>
              </a:srgb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6408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1D094-9EAC-EE46-9D7B-910DF0F206EA}"/>
              </a:ext>
            </a:extLst>
          </p:cNvPr>
          <p:cNvSpPr>
            <a:spLocks noGrp="1"/>
          </p:cNvSpPr>
          <p:nvPr>
            <p:ph type="title"/>
          </p:nvPr>
        </p:nvSpPr>
        <p:spPr>
          <a:xfrm>
            <a:off x="838200" y="1"/>
            <a:ext cx="10515600" cy="889807"/>
          </a:xfrm>
        </p:spPr>
        <p:txBody>
          <a:bodyPr>
            <a:normAutofit/>
          </a:bodyPr>
          <a:lstStyle/>
          <a:p>
            <a:r>
              <a:rPr lang="en-US" dirty="0"/>
              <a:t>HDL risk associates with lipid genes</a:t>
            </a:r>
          </a:p>
        </p:txBody>
      </p:sp>
      <p:pic>
        <p:nvPicPr>
          <p:cNvPr id="6" name="Content Placeholder 3">
            <a:extLst>
              <a:ext uri="{FF2B5EF4-FFF2-40B4-BE49-F238E27FC236}">
                <a16:creationId xmlns:a16="http://schemas.microsoft.com/office/drawing/2014/main" id="{4E1A5098-D5A2-B84D-A78D-C1E41211C939}"/>
              </a:ext>
            </a:extLst>
          </p:cNvPr>
          <p:cNvPicPr>
            <a:picLocks noChangeAspect="1"/>
          </p:cNvPicPr>
          <p:nvPr/>
        </p:nvPicPr>
        <p:blipFill rotWithShape="1">
          <a:blip r:embed="rId3">
            <a:extLst>
              <a:ext uri="{28A0092B-C50C-407E-A947-70E740481C1C}">
                <a14:useLocalDpi xmlns:a14="http://schemas.microsoft.com/office/drawing/2010/main" val="0"/>
              </a:ext>
            </a:extLst>
          </a:blip>
          <a:srcRect b="17556"/>
          <a:stretch/>
        </p:blipFill>
        <p:spPr>
          <a:xfrm>
            <a:off x="1773251" y="1539391"/>
            <a:ext cx="10418749" cy="5318609"/>
          </a:xfrm>
          <a:prstGeom prst="rect">
            <a:avLst/>
          </a:prstGeom>
        </p:spPr>
      </p:pic>
      <p:sp>
        <p:nvSpPr>
          <p:cNvPr id="7" name="Rectangle 6">
            <a:extLst>
              <a:ext uri="{FF2B5EF4-FFF2-40B4-BE49-F238E27FC236}">
                <a16:creationId xmlns:a16="http://schemas.microsoft.com/office/drawing/2014/main" id="{ED88BA3F-B50A-744F-AA9E-259CE66D5B4D}"/>
              </a:ext>
            </a:extLst>
          </p:cNvPr>
          <p:cNvSpPr/>
          <p:nvPr/>
        </p:nvSpPr>
        <p:spPr>
          <a:xfrm>
            <a:off x="728815" y="1044554"/>
            <a:ext cx="2913795" cy="1299166"/>
          </a:xfrm>
          <a:prstGeom prst="rect">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b="1" dirty="0"/>
              <a:t>HDL eQTS</a:t>
            </a:r>
            <a:r>
              <a:rPr lang="en-GB" sz="2800" dirty="0"/>
              <a:t> </a:t>
            </a:r>
          </a:p>
          <a:p>
            <a:pPr algn="ctr"/>
            <a:r>
              <a:rPr lang="en-GB" sz="2800" dirty="0"/>
              <a:t>42% are lipid metabolism genes</a:t>
            </a:r>
          </a:p>
        </p:txBody>
      </p:sp>
      <p:sp>
        <p:nvSpPr>
          <p:cNvPr id="5" name="TextBox 4">
            <a:extLst>
              <a:ext uri="{FF2B5EF4-FFF2-40B4-BE49-F238E27FC236}">
                <a16:creationId xmlns:a16="http://schemas.microsoft.com/office/drawing/2014/main" id="{49E068DA-1E51-8A46-960D-C10FD9545501}"/>
              </a:ext>
            </a:extLst>
          </p:cNvPr>
          <p:cNvSpPr txBox="1"/>
          <p:nvPr/>
        </p:nvSpPr>
        <p:spPr>
          <a:xfrm>
            <a:off x="10666923" y="6169709"/>
            <a:ext cx="1525077" cy="646331"/>
          </a:xfrm>
          <a:prstGeom prst="rect">
            <a:avLst/>
          </a:prstGeom>
          <a:noFill/>
        </p:spPr>
        <p:txBody>
          <a:bodyPr wrap="square" rtlCol="0">
            <a:spAutoFit/>
          </a:bodyPr>
          <a:lstStyle/>
          <a:p>
            <a:r>
              <a:rPr lang="en-GB" dirty="0"/>
              <a:t>Võsa </a:t>
            </a:r>
            <a:r>
              <a:rPr lang="en-GB" i="1" dirty="0"/>
              <a:t>et al.</a:t>
            </a:r>
            <a:r>
              <a:rPr lang="en-GB" dirty="0"/>
              <a:t>, </a:t>
            </a:r>
            <a:r>
              <a:rPr lang="en-GB" i="1" dirty="0" err="1"/>
              <a:t>bioRxiv</a:t>
            </a:r>
            <a:r>
              <a:rPr lang="en-GB" dirty="0"/>
              <a:t> (2018)</a:t>
            </a:r>
          </a:p>
        </p:txBody>
      </p:sp>
    </p:spTree>
    <p:extLst>
      <p:ext uri="{BB962C8B-B14F-4D97-AF65-F5344CB8AC3E}">
        <p14:creationId xmlns:p14="http://schemas.microsoft.com/office/powerpoint/2010/main" val="232469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D446FB-6FE1-1942-9A39-4103CE22ED48}"/>
              </a:ext>
            </a:extLst>
          </p:cNvPr>
          <p:cNvSpPr txBox="1"/>
          <p:nvPr/>
        </p:nvSpPr>
        <p:spPr>
          <a:xfrm>
            <a:off x="10181967" y="6073600"/>
            <a:ext cx="1988767" cy="738664"/>
          </a:xfrm>
          <a:prstGeom prst="rect">
            <a:avLst/>
          </a:prstGeom>
          <a:noFill/>
        </p:spPr>
        <p:txBody>
          <a:bodyPr wrap="square" rtlCol="0">
            <a:spAutoFit/>
          </a:bodyPr>
          <a:lstStyle/>
          <a:p>
            <a:pPr algn="r"/>
            <a:r>
              <a:rPr lang="en-GB" sz="1400" dirty="0"/>
              <a:t>Van der </a:t>
            </a:r>
            <a:r>
              <a:rPr lang="en-GB" sz="1400" dirty="0" err="1"/>
              <a:t>Wijst</a:t>
            </a:r>
            <a:r>
              <a:rPr lang="en-GB" sz="1400" dirty="0"/>
              <a:t> et al. 2018</a:t>
            </a:r>
          </a:p>
          <a:p>
            <a:pPr algn="r"/>
            <a:r>
              <a:rPr lang="en-GB" sz="1400" dirty="0"/>
              <a:t>Dubois et al. 2010</a:t>
            </a:r>
          </a:p>
          <a:p>
            <a:pPr algn="r"/>
            <a:r>
              <a:rPr lang="en-GB" sz="1400" dirty="0" err="1"/>
              <a:t>Trynka</a:t>
            </a:r>
            <a:r>
              <a:rPr lang="en-GB" sz="1400" dirty="0"/>
              <a:t> et al. 2011</a:t>
            </a:r>
          </a:p>
        </p:txBody>
      </p:sp>
      <p:pic>
        <p:nvPicPr>
          <p:cNvPr id="6" name="Picture 5">
            <a:extLst>
              <a:ext uri="{FF2B5EF4-FFF2-40B4-BE49-F238E27FC236}">
                <a16:creationId xmlns:a16="http://schemas.microsoft.com/office/drawing/2014/main" id="{11A80378-155D-BD42-9D81-E4233F7B09C5}"/>
              </a:ext>
            </a:extLst>
          </p:cNvPr>
          <p:cNvPicPr>
            <a:picLocks noChangeAspect="1"/>
          </p:cNvPicPr>
          <p:nvPr/>
        </p:nvPicPr>
        <p:blipFill rotWithShape="1">
          <a:blip r:embed="rId3"/>
          <a:srcRect l="56113" t="11344" r="9880" b="39812"/>
          <a:stretch/>
        </p:blipFill>
        <p:spPr>
          <a:xfrm>
            <a:off x="1920387" y="618901"/>
            <a:ext cx="8351226" cy="6258103"/>
          </a:xfrm>
          <a:prstGeom prst="rect">
            <a:avLst/>
          </a:prstGeom>
        </p:spPr>
      </p:pic>
      <p:sp>
        <p:nvSpPr>
          <p:cNvPr id="2" name="Title 1">
            <a:extLst>
              <a:ext uri="{FF2B5EF4-FFF2-40B4-BE49-F238E27FC236}">
                <a16:creationId xmlns:a16="http://schemas.microsoft.com/office/drawing/2014/main" id="{5A182306-18AE-A14F-97B4-EC7E3DF03BA6}"/>
              </a:ext>
            </a:extLst>
          </p:cNvPr>
          <p:cNvSpPr>
            <a:spLocks noGrp="1"/>
          </p:cNvSpPr>
          <p:nvPr>
            <p:ph type="title"/>
          </p:nvPr>
        </p:nvSpPr>
        <p:spPr>
          <a:xfrm>
            <a:off x="838200" y="45736"/>
            <a:ext cx="10515600" cy="1058054"/>
          </a:xfrm>
        </p:spPr>
        <p:txBody>
          <a:bodyPr/>
          <a:lstStyle/>
          <a:p>
            <a:r>
              <a:rPr lang="en-GB" dirty="0"/>
              <a:t>Immune traits manifest in specific cell types</a:t>
            </a:r>
          </a:p>
        </p:txBody>
      </p:sp>
    </p:spTree>
    <p:extLst>
      <p:ext uri="{BB962C8B-B14F-4D97-AF65-F5344CB8AC3E}">
        <p14:creationId xmlns:p14="http://schemas.microsoft.com/office/powerpoint/2010/main" val="454262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4258C-2FAC-7649-B17B-65C3EF291347}"/>
              </a:ext>
            </a:extLst>
          </p:cNvPr>
          <p:cNvSpPr>
            <a:spLocks noGrp="1"/>
          </p:cNvSpPr>
          <p:nvPr>
            <p:ph type="title"/>
          </p:nvPr>
        </p:nvSpPr>
        <p:spPr/>
        <p:txBody>
          <a:bodyPr/>
          <a:lstStyle/>
          <a:p>
            <a:r>
              <a:rPr lang="en-US" dirty="0">
                <a:solidFill>
                  <a:prstClr val="white"/>
                </a:solidFill>
              </a:rPr>
              <a:t>Concluding hypothesis</a:t>
            </a:r>
            <a:endParaRPr lang="en-GB" dirty="0"/>
          </a:p>
        </p:txBody>
      </p:sp>
      <p:pic>
        <p:nvPicPr>
          <p:cNvPr id="4" name="Picture 3">
            <a:extLst>
              <a:ext uri="{FF2B5EF4-FFF2-40B4-BE49-F238E27FC236}">
                <a16:creationId xmlns:a16="http://schemas.microsoft.com/office/drawing/2014/main" id="{608437DB-8B11-EC4C-A0FE-B8AD2F841724}"/>
              </a:ext>
            </a:extLst>
          </p:cNvPr>
          <p:cNvPicPr>
            <a:picLocks noChangeAspect="1"/>
          </p:cNvPicPr>
          <p:nvPr/>
        </p:nvPicPr>
        <p:blipFill rotWithShape="1">
          <a:blip r:embed="rId3"/>
          <a:srcRect t="39125"/>
          <a:stretch/>
        </p:blipFill>
        <p:spPr>
          <a:xfrm>
            <a:off x="1999185" y="832730"/>
            <a:ext cx="8193630" cy="5872265"/>
          </a:xfrm>
          <a:prstGeom prst="rect">
            <a:avLst/>
          </a:prstGeom>
        </p:spPr>
      </p:pic>
      <p:sp>
        <p:nvSpPr>
          <p:cNvPr id="5" name="TextBox 4">
            <a:extLst>
              <a:ext uri="{FF2B5EF4-FFF2-40B4-BE49-F238E27FC236}">
                <a16:creationId xmlns:a16="http://schemas.microsoft.com/office/drawing/2014/main" id="{856E1A32-16C2-F348-A474-BCEC51B31093}"/>
              </a:ext>
            </a:extLst>
          </p:cNvPr>
          <p:cNvSpPr txBox="1"/>
          <p:nvPr/>
        </p:nvSpPr>
        <p:spPr>
          <a:xfrm>
            <a:off x="10666923" y="6169709"/>
            <a:ext cx="1525077" cy="646331"/>
          </a:xfrm>
          <a:prstGeom prst="rect">
            <a:avLst/>
          </a:prstGeom>
          <a:noFill/>
        </p:spPr>
        <p:txBody>
          <a:bodyPr wrap="square" rtlCol="0">
            <a:spAutoFit/>
          </a:bodyPr>
          <a:lstStyle/>
          <a:p>
            <a:r>
              <a:rPr lang="en-GB" dirty="0"/>
              <a:t>Võsa </a:t>
            </a:r>
            <a:r>
              <a:rPr lang="en-GB" i="1" dirty="0"/>
              <a:t>et al.</a:t>
            </a:r>
            <a:r>
              <a:rPr lang="en-GB" dirty="0"/>
              <a:t>, </a:t>
            </a:r>
            <a:r>
              <a:rPr lang="en-GB" i="1" dirty="0" err="1"/>
              <a:t>bioRxiv</a:t>
            </a:r>
            <a:r>
              <a:rPr lang="en-GB" dirty="0"/>
              <a:t> (2018)</a:t>
            </a:r>
          </a:p>
        </p:txBody>
      </p:sp>
    </p:spTree>
    <p:extLst>
      <p:ext uri="{BB962C8B-B14F-4D97-AF65-F5344CB8AC3E}">
        <p14:creationId xmlns:p14="http://schemas.microsoft.com/office/powerpoint/2010/main" val="3129531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E2645-B3DB-FA40-B2F6-16295CA74FB2}"/>
              </a:ext>
            </a:extLst>
          </p:cNvPr>
          <p:cNvSpPr>
            <a:spLocks noGrp="1"/>
          </p:cNvSpPr>
          <p:nvPr>
            <p:ph type="title"/>
          </p:nvPr>
        </p:nvSpPr>
        <p:spPr/>
        <p:txBody>
          <a:bodyPr/>
          <a:lstStyle/>
          <a:p>
            <a:r>
              <a:rPr lang="en-GB"/>
              <a:t>GTEx</a:t>
            </a:r>
          </a:p>
        </p:txBody>
      </p:sp>
      <p:pic>
        <p:nvPicPr>
          <p:cNvPr id="4" name="Content Placeholder 3">
            <a:extLst>
              <a:ext uri="{FF2B5EF4-FFF2-40B4-BE49-F238E27FC236}">
                <a16:creationId xmlns:a16="http://schemas.microsoft.com/office/drawing/2014/main" id="{38D4AEB1-FA3B-4942-91D5-0D0296F5C9A4}"/>
              </a:ext>
            </a:extLst>
          </p:cNvPr>
          <p:cNvPicPr>
            <a:picLocks/>
          </p:cNvPicPr>
          <p:nvPr/>
        </p:nvPicPr>
        <p:blipFill rotWithShape="1">
          <a:blip r:embed="rId3">
            <a:extLst>
              <a:ext uri="{28A0092B-C50C-407E-A947-70E740481C1C}">
                <a14:useLocalDpi xmlns:a14="http://schemas.microsoft.com/office/drawing/2010/main" val="0"/>
              </a:ext>
            </a:extLst>
          </a:blip>
          <a:srcRect r="41230"/>
          <a:stretch/>
        </p:blipFill>
        <p:spPr>
          <a:xfrm>
            <a:off x="6504318" y="232259"/>
            <a:ext cx="5313872" cy="6393482"/>
          </a:xfrm>
          <a:prstGeom prst="rect">
            <a:avLst/>
          </a:prstGeom>
        </p:spPr>
      </p:pic>
      <p:sp>
        <p:nvSpPr>
          <p:cNvPr id="5" name="TextBox 4">
            <a:extLst>
              <a:ext uri="{FF2B5EF4-FFF2-40B4-BE49-F238E27FC236}">
                <a16:creationId xmlns:a16="http://schemas.microsoft.com/office/drawing/2014/main" id="{69EB95A3-F98E-D54C-8023-B59F51015A0C}"/>
              </a:ext>
            </a:extLst>
          </p:cNvPr>
          <p:cNvSpPr txBox="1"/>
          <p:nvPr/>
        </p:nvSpPr>
        <p:spPr>
          <a:xfrm>
            <a:off x="838199" y="1690688"/>
            <a:ext cx="6787551" cy="2554545"/>
          </a:xfrm>
          <a:prstGeom prst="rect">
            <a:avLst/>
          </a:prstGeom>
          <a:noFill/>
        </p:spPr>
        <p:txBody>
          <a:bodyPr wrap="square" rtlCol="0">
            <a:spAutoFit/>
          </a:bodyPr>
          <a:lstStyle/>
          <a:p>
            <a:r>
              <a:rPr lang="en-US" sz="3200" b="1" dirty="0"/>
              <a:t>G</a:t>
            </a:r>
            <a:r>
              <a:rPr lang="en-US" sz="3200" dirty="0"/>
              <a:t>enotype-</a:t>
            </a:r>
            <a:r>
              <a:rPr lang="en-US" sz="3200" b="1" dirty="0"/>
              <a:t>T</a:t>
            </a:r>
            <a:r>
              <a:rPr lang="en-US" sz="3200" dirty="0"/>
              <a:t>issue </a:t>
            </a:r>
            <a:r>
              <a:rPr lang="en-US" sz="3200" b="1" dirty="0"/>
              <a:t>Ex</a:t>
            </a:r>
            <a:r>
              <a:rPr lang="en-US" sz="3200" dirty="0"/>
              <a:t>pression</a:t>
            </a:r>
          </a:p>
          <a:p>
            <a:endParaRPr lang="en-US" sz="3200" dirty="0"/>
          </a:p>
          <a:p>
            <a:r>
              <a:rPr lang="en-US" sz="3200" dirty="0"/>
              <a:t>Post-mortem samples</a:t>
            </a:r>
          </a:p>
          <a:p>
            <a:r>
              <a:rPr lang="en-US" sz="3200" dirty="0"/>
              <a:t>44 tissues</a:t>
            </a:r>
          </a:p>
          <a:p>
            <a:r>
              <a:rPr lang="en-US" sz="3200" dirty="0"/>
              <a:t>70-361 samples per tissue</a:t>
            </a:r>
          </a:p>
        </p:txBody>
      </p:sp>
      <p:sp>
        <p:nvSpPr>
          <p:cNvPr id="3" name="TextBox 2">
            <a:extLst>
              <a:ext uri="{FF2B5EF4-FFF2-40B4-BE49-F238E27FC236}">
                <a16:creationId xmlns:a16="http://schemas.microsoft.com/office/drawing/2014/main" id="{FAC84282-6842-144E-AD7C-D6AA6BF4C304}"/>
              </a:ext>
            </a:extLst>
          </p:cNvPr>
          <p:cNvSpPr txBox="1"/>
          <p:nvPr/>
        </p:nvSpPr>
        <p:spPr>
          <a:xfrm>
            <a:off x="10368365" y="6169709"/>
            <a:ext cx="2247059" cy="646331"/>
          </a:xfrm>
          <a:prstGeom prst="rect">
            <a:avLst/>
          </a:prstGeom>
          <a:noFill/>
        </p:spPr>
        <p:txBody>
          <a:bodyPr wrap="square" rtlCol="0">
            <a:spAutoFit/>
          </a:bodyPr>
          <a:lstStyle/>
          <a:p>
            <a:r>
              <a:rPr lang="en-GB" dirty="0" err="1"/>
              <a:t>GTEx</a:t>
            </a:r>
            <a:r>
              <a:rPr lang="en-GB" dirty="0"/>
              <a:t> Consortium, </a:t>
            </a:r>
            <a:r>
              <a:rPr lang="en-GB" i="1" dirty="0"/>
              <a:t>Nature</a:t>
            </a:r>
            <a:r>
              <a:rPr lang="en-GB" dirty="0"/>
              <a:t> (2017)</a:t>
            </a:r>
          </a:p>
        </p:txBody>
      </p:sp>
    </p:spTree>
    <p:extLst>
      <p:ext uri="{BB962C8B-B14F-4D97-AF65-F5344CB8AC3E}">
        <p14:creationId xmlns:p14="http://schemas.microsoft.com/office/powerpoint/2010/main" val="665632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8E7B-F58D-CD44-994E-628794EB9F7B}"/>
              </a:ext>
            </a:extLst>
          </p:cNvPr>
          <p:cNvSpPr>
            <a:spLocks noGrp="1"/>
          </p:cNvSpPr>
          <p:nvPr>
            <p:ph type="title"/>
          </p:nvPr>
        </p:nvSpPr>
        <p:spPr>
          <a:xfrm>
            <a:off x="838200" y="365125"/>
            <a:ext cx="3844636" cy="1325563"/>
          </a:xfrm>
        </p:spPr>
        <p:txBody>
          <a:bodyPr/>
          <a:lstStyle/>
          <a:p>
            <a:r>
              <a:rPr lang="en-GB" dirty="0"/>
              <a:t>Sharing eQTLs across tissues</a:t>
            </a:r>
          </a:p>
        </p:txBody>
      </p:sp>
      <p:sp>
        <p:nvSpPr>
          <p:cNvPr id="3" name="Content Placeholder 2">
            <a:extLst>
              <a:ext uri="{FF2B5EF4-FFF2-40B4-BE49-F238E27FC236}">
                <a16:creationId xmlns:a16="http://schemas.microsoft.com/office/drawing/2014/main" id="{7113846E-4840-BE4F-B355-DB31E6494C68}"/>
              </a:ext>
            </a:extLst>
          </p:cNvPr>
          <p:cNvSpPr>
            <a:spLocks noGrp="1"/>
          </p:cNvSpPr>
          <p:nvPr>
            <p:ph idx="1"/>
          </p:nvPr>
        </p:nvSpPr>
        <p:spPr>
          <a:xfrm>
            <a:off x="838200" y="2141537"/>
            <a:ext cx="10515600" cy="4351338"/>
          </a:xfrm>
        </p:spPr>
        <p:txBody>
          <a:bodyPr/>
          <a:lstStyle/>
          <a:p>
            <a:endParaRPr lang="en-GB" dirty="0"/>
          </a:p>
        </p:txBody>
      </p:sp>
      <p:pic>
        <p:nvPicPr>
          <p:cNvPr id="5" name="Content Placeholder 3">
            <a:extLst>
              <a:ext uri="{FF2B5EF4-FFF2-40B4-BE49-F238E27FC236}">
                <a16:creationId xmlns:a16="http://schemas.microsoft.com/office/drawing/2014/main" id="{8963139C-6B67-244B-8E9F-CD25403C5BE0}"/>
              </a:ext>
            </a:extLst>
          </p:cNvPr>
          <p:cNvPicPr>
            <a:picLocks/>
          </p:cNvPicPr>
          <p:nvPr/>
        </p:nvPicPr>
        <p:blipFill rotWithShape="1">
          <a:blip r:embed="rId3">
            <a:extLst>
              <a:ext uri="{28A0092B-C50C-407E-A947-70E740481C1C}">
                <a14:useLocalDpi xmlns:a14="http://schemas.microsoft.com/office/drawing/2010/main" val="0"/>
              </a:ext>
            </a:extLst>
          </a:blip>
          <a:srcRect r="34032"/>
          <a:stretch/>
        </p:blipFill>
        <p:spPr>
          <a:xfrm>
            <a:off x="5168755" y="108835"/>
            <a:ext cx="6808499" cy="6640329"/>
          </a:xfrm>
          <a:prstGeom prst="rect">
            <a:avLst/>
          </a:prstGeom>
        </p:spPr>
      </p:pic>
      <p:sp>
        <p:nvSpPr>
          <p:cNvPr id="6" name="TextBox 5">
            <a:extLst>
              <a:ext uri="{FF2B5EF4-FFF2-40B4-BE49-F238E27FC236}">
                <a16:creationId xmlns:a16="http://schemas.microsoft.com/office/drawing/2014/main" id="{08AF6781-8FF6-4E43-B352-7FCB61A4F6B4}"/>
              </a:ext>
            </a:extLst>
          </p:cNvPr>
          <p:cNvSpPr txBox="1"/>
          <p:nvPr/>
        </p:nvSpPr>
        <p:spPr>
          <a:xfrm>
            <a:off x="4293030" y="6169709"/>
            <a:ext cx="2247059" cy="646331"/>
          </a:xfrm>
          <a:prstGeom prst="rect">
            <a:avLst/>
          </a:prstGeom>
          <a:noFill/>
        </p:spPr>
        <p:txBody>
          <a:bodyPr wrap="square" rtlCol="0">
            <a:spAutoFit/>
          </a:bodyPr>
          <a:lstStyle/>
          <a:p>
            <a:r>
              <a:rPr lang="en-GB" dirty="0" err="1"/>
              <a:t>GTEx</a:t>
            </a:r>
            <a:r>
              <a:rPr lang="en-GB" dirty="0"/>
              <a:t> Consortium, </a:t>
            </a:r>
            <a:r>
              <a:rPr lang="en-GB" i="1" dirty="0"/>
              <a:t>Nature</a:t>
            </a:r>
            <a:r>
              <a:rPr lang="en-GB" dirty="0"/>
              <a:t> (2017)</a:t>
            </a:r>
          </a:p>
        </p:txBody>
      </p:sp>
    </p:spTree>
    <p:extLst>
      <p:ext uri="{BB962C8B-B14F-4D97-AF65-F5344CB8AC3E}">
        <p14:creationId xmlns:p14="http://schemas.microsoft.com/office/powerpoint/2010/main" val="2570857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sz="quarter" idx="10"/>
            <p:extLst>
              <p:ext uri="{D42A27DB-BD31-4B8C-83A1-F6EECF244321}">
                <p14:modId xmlns:p14="http://schemas.microsoft.com/office/powerpoint/2010/main" val="2071644718"/>
              </p:ext>
            </p:extLst>
          </p:nvPr>
        </p:nvGraphicFramePr>
        <p:xfrm>
          <a:off x="1181100" y="1690688"/>
          <a:ext cx="9136092" cy="4951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20">
            <a:extLst>
              <a:ext uri="{FF2B5EF4-FFF2-40B4-BE49-F238E27FC236}">
                <a16:creationId xmlns:a16="http://schemas.microsoft.com/office/drawing/2014/main" id="{5C32B6CC-ED6A-E541-B855-97CB7DE9B06C}"/>
              </a:ext>
            </a:extLst>
          </p:cNvPr>
          <p:cNvSpPr txBox="1">
            <a:spLocks/>
          </p:cNvSpPr>
          <p:nvPr/>
        </p:nvSpPr>
        <p:spPr>
          <a:xfrm>
            <a:off x="839788" y="1"/>
            <a:ext cx="105156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n-US" sz="4400" dirty="0"/>
              <a:t>Investigating common vs. rare diseases</a:t>
            </a:r>
          </a:p>
        </p:txBody>
      </p:sp>
    </p:spTree>
    <p:extLst>
      <p:ext uri="{BB962C8B-B14F-4D97-AF65-F5344CB8AC3E}">
        <p14:creationId xmlns:p14="http://schemas.microsoft.com/office/powerpoint/2010/main" val="3733724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2"/>
          </p:nvPr>
        </p:nvSpPr>
        <p:spPr>
          <a:xfrm>
            <a:off x="836612" y="1150065"/>
            <a:ext cx="5367203" cy="1934403"/>
          </a:xfrm>
        </p:spPr>
        <p:txBody>
          <a:bodyPr>
            <a:normAutofit lnSpcReduction="10000"/>
          </a:bodyPr>
          <a:lstStyle/>
          <a:p>
            <a:pPr marL="0" indent="0">
              <a:buNone/>
            </a:pPr>
            <a:r>
              <a:rPr lang="en-US" b="1" dirty="0"/>
              <a:t>Expression Quantitative Trait Locus</a:t>
            </a:r>
          </a:p>
          <a:p>
            <a:r>
              <a:rPr lang="en-US" dirty="0"/>
              <a:t>Correlation between genotype and expression</a:t>
            </a:r>
          </a:p>
          <a:p>
            <a:r>
              <a:rPr lang="en-US" dirty="0"/>
              <a:t>Common variants</a:t>
            </a:r>
          </a:p>
        </p:txBody>
      </p:sp>
      <p:sp>
        <p:nvSpPr>
          <p:cNvPr id="7" name="Content Placeholder 6"/>
          <p:cNvSpPr>
            <a:spLocks noGrp="1"/>
          </p:cNvSpPr>
          <p:nvPr>
            <p:ph sz="quarter" idx="4"/>
          </p:nvPr>
        </p:nvSpPr>
        <p:spPr>
          <a:xfrm>
            <a:off x="6639338" y="1150065"/>
            <a:ext cx="5393635" cy="1882120"/>
          </a:xfrm>
        </p:spPr>
        <p:txBody>
          <a:bodyPr>
            <a:normAutofit lnSpcReduction="10000"/>
          </a:bodyPr>
          <a:lstStyle/>
          <a:p>
            <a:pPr marL="0" indent="0">
              <a:buNone/>
            </a:pPr>
            <a:r>
              <a:rPr lang="en-US" b="1" dirty="0"/>
              <a:t>Allele Specific Expression</a:t>
            </a:r>
          </a:p>
          <a:p>
            <a:r>
              <a:rPr lang="en-US" dirty="0"/>
              <a:t>Imbalance in expression</a:t>
            </a:r>
          </a:p>
          <a:p>
            <a:endParaRPr lang="en-US" dirty="0"/>
          </a:p>
          <a:p>
            <a:r>
              <a:rPr lang="en-US" dirty="0"/>
              <a:t>Rare variants</a:t>
            </a:r>
          </a:p>
          <a:p>
            <a:endParaRPr lang="en-US" dirty="0"/>
          </a:p>
        </p:txBody>
      </p:sp>
      <p:sp>
        <p:nvSpPr>
          <p:cNvPr id="21" name="Title 20"/>
          <p:cNvSpPr>
            <a:spLocks noGrp="1"/>
          </p:cNvSpPr>
          <p:nvPr>
            <p:ph type="title"/>
          </p:nvPr>
        </p:nvSpPr>
        <p:spPr>
          <a:xfrm>
            <a:off x="839788" y="1"/>
            <a:ext cx="10515600" cy="914400"/>
          </a:xfrm>
        </p:spPr>
        <p:txBody>
          <a:bodyPr>
            <a:normAutofit/>
          </a:bodyPr>
          <a:lstStyle/>
          <a:p>
            <a:r>
              <a:rPr lang="en-US" dirty="0"/>
              <a:t>Investigating common vs. rare variants</a:t>
            </a:r>
          </a:p>
        </p:txBody>
      </p:sp>
      <p:pic>
        <p:nvPicPr>
          <p:cNvPr id="11"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612" y="3277430"/>
            <a:ext cx="4028662" cy="3314220"/>
          </a:xfrm>
          <a:prstGeom prst="rect">
            <a:avLst/>
          </a:prstGeom>
        </p:spPr>
      </p:pic>
      <p:pic>
        <p:nvPicPr>
          <p:cNvPr id="2050" name="Picture 2" descr="C:\Users\Patrick Deelen\Dropbox\UMCG\Presentations\2014\2014-12-15 SB@NL2014\AS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9338" y="3277430"/>
            <a:ext cx="4028662" cy="3094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60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1043609" y="1566338"/>
            <a:ext cx="5157787" cy="823912"/>
          </a:xfrm>
        </p:spPr>
        <p:txBody>
          <a:bodyPr/>
          <a:lstStyle/>
          <a:p>
            <a:r>
              <a:rPr lang="en-US" dirty="0"/>
              <a:t>Alleles equally expressed</a:t>
            </a:r>
          </a:p>
        </p:txBody>
      </p:sp>
      <p:sp>
        <p:nvSpPr>
          <p:cNvPr id="11" name="Text Placeholder 10"/>
          <p:cNvSpPr>
            <a:spLocks noGrp="1"/>
          </p:cNvSpPr>
          <p:nvPr>
            <p:ph type="body" sz="half" idx="3"/>
          </p:nvPr>
        </p:nvSpPr>
        <p:spPr>
          <a:xfrm>
            <a:off x="6999115" y="1566338"/>
            <a:ext cx="5183188" cy="823912"/>
          </a:xfrm>
        </p:spPr>
        <p:txBody>
          <a:bodyPr/>
          <a:lstStyle/>
          <a:p>
            <a:r>
              <a:rPr lang="en-US" dirty="0"/>
              <a:t>Bias towards A allele</a:t>
            </a:r>
          </a:p>
        </p:txBody>
      </p:sp>
      <p:pic>
        <p:nvPicPr>
          <p:cNvPr id="5" name="Content Placeholder 4"/>
          <p:cNvPicPr>
            <a:picLocks noGrp="1" noChangeAspect="1"/>
          </p:cNvPicPr>
          <p:nvPr>
            <p:ph sz="quarter" idx="2"/>
          </p:nvPr>
        </p:nvPicPr>
        <p:blipFill>
          <a:blip r:embed="rId2" cstate="print">
            <a:extLst>
              <a:ext uri="{28A0092B-C50C-407E-A947-70E740481C1C}">
                <a14:useLocalDpi xmlns:a14="http://schemas.microsoft.com/office/drawing/2010/main" val="0"/>
              </a:ext>
            </a:extLst>
          </a:blip>
          <a:stretch>
            <a:fillRect/>
          </a:stretch>
        </p:blipFill>
        <p:spPr>
          <a:xfrm>
            <a:off x="1043609" y="2390250"/>
            <a:ext cx="4028904" cy="4023360"/>
          </a:xfrm>
        </p:spPr>
      </p:pic>
      <p:pic>
        <p:nvPicPr>
          <p:cNvPr id="8" name="Content Placeholder 7"/>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915187" y="2390250"/>
            <a:ext cx="4023360" cy="4023360"/>
          </a:xfrm>
        </p:spPr>
      </p:pic>
      <p:sp>
        <p:nvSpPr>
          <p:cNvPr id="9" name="Title 8"/>
          <p:cNvSpPr>
            <a:spLocks noGrp="1"/>
          </p:cNvSpPr>
          <p:nvPr>
            <p:ph type="title"/>
          </p:nvPr>
        </p:nvSpPr>
        <p:spPr/>
        <p:txBody>
          <a:bodyPr/>
          <a:lstStyle/>
          <a:p>
            <a:r>
              <a:rPr lang="en-US" dirty="0"/>
              <a:t>Allele Specific Expression (ASE)</a:t>
            </a:r>
          </a:p>
        </p:txBody>
      </p:sp>
    </p:spTree>
    <p:extLst>
      <p:ext uri="{BB962C8B-B14F-4D97-AF65-F5344CB8AC3E}">
        <p14:creationId xmlns:p14="http://schemas.microsoft.com/office/powerpoint/2010/main" val="4222050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A4C93-F7E8-0446-89D9-4009C45F5200}"/>
              </a:ext>
            </a:extLst>
          </p:cNvPr>
          <p:cNvSpPr>
            <a:spLocks noGrp="1"/>
          </p:cNvSpPr>
          <p:nvPr>
            <p:ph type="title"/>
          </p:nvPr>
        </p:nvSpPr>
        <p:spPr/>
        <p:txBody>
          <a:bodyPr>
            <a:normAutofit/>
          </a:bodyPr>
          <a:lstStyle/>
          <a:p>
            <a:r>
              <a:rPr lang="en-US" sz="3200" dirty="0"/>
              <a:t>Interplay of genetic &amp; environmental risk factors unknown</a:t>
            </a:r>
            <a:endParaRPr lang="en-GB" sz="3200" dirty="0"/>
          </a:p>
        </p:txBody>
      </p:sp>
      <p:sp>
        <p:nvSpPr>
          <p:cNvPr id="3" name="Content Placeholder 2">
            <a:extLst>
              <a:ext uri="{FF2B5EF4-FFF2-40B4-BE49-F238E27FC236}">
                <a16:creationId xmlns:a16="http://schemas.microsoft.com/office/drawing/2014/main" id="{0EC7984A-5976-5549-827D-9D606E6E52C3}"/>
              </a:ext>
            </a:extLst>
          </p:cNvPr>
          <p:cNvSpPr>
            <a:spLocks noGrp="1"/>
          </p:cNvSpPr>
          <p:nvPr>
            <p:ph idx="1"/>
          </p:nvPr>
        </p:nvSpPr>
        <p:spPr/>
        <p:txBody>
          <a:bodyPr/>
          <a:lstStyle/>
          <a:p>
            <a:endParaRPr lang="en-GB"/>
          </a:p>
        </p:txBody>
      </p:sp>
      <p:pic>
        <p:nvPicPr>
          <p:cNvPr id="4" name="pasted-image.pdf">
            <a:extLst>
              <a:ext uri="{FF2B5EF4-FFF2-40B4-BE49-F238E27FC236}">
                <a16:creationId xmlns:a16="http://schemas.microsoft.com/office/drawing/2014/main" id="{0476A988-7193-214C-A21E-77F6678BDC2E}"/>
              </a:ext>
            </a:extLst>
          </p:cNvPr>
          <p:cNvPicPr>
            <a:picLocks noChangeAspect="1"/>
          </p:cNvPicPr>
          <p:nvPr/>
        </p:nvPicPr>
        <p:blipFill>
          <a:blip r:embed="rId2"/>
          <a:stretch>
            <a:fillRect/>
          </a:stretch>
        </p:blipFill>
        <p:spPr>
          <a:xfrm>
            <a:off x="2395988" y="1622824"/>
            <a:ext cx="8042963" cy="4451742"/>
          </a:xfrm>
          <a:prstGeom prst="rect">
            <a:avLst/>
          </a:prstGeom>
          <a:ln w="12700">
            <a:miter lim="400000"/>
          </a:ln>
        </p:spPr>
      </p:pic>
      <p:sp>
        <p:nvSpPr>
          <p:cNvPr id="5" name="Shape 656">
            <a:extLst>
              <a:ext uri="{FF2B5EF4-FFF2-40B4-BE49-F238E27FC236}">
                <a16:creationId xmlns:a16="http://schemas.microsoft.com/office/drawing/2014/main" id="{B4A48258-741D-E54D-84CE-F26D6DEDCC1C}"/>
              </a:ext>
            </a:extLst>
          </p:cNvPr>
          <p:cNvSpPr/>
          <p:nvPr/>
        </p:nvSpPr>
        <p:spPr>
          <a:xfrm>
            <a:off x="1610282" y="2973587"/>
            <a:ext cx="3250407" cy="636393"/>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p>
            <a:pPr>
              <a:lnSpc>
                <a:spcPts val="2180"/>
              </a:lnSpc>
              <a:tabLst>
                <a:tab pos="750067" algn="l"/>
              </a:tabLst>
              <a:defRPr sz="2600">
                <a:solidFill>
                  <a:srgbClr val="A6AAA9"/>
                </a:solidFill>
              </a:defRPr>
            </a:pPr>
            <a:r>
              <a:rPr sz="1828" dirty="0"/>
              <a:t>&gt;1</a:t>
            </a:r>
            <a:r>
              <a:rPr lang="en-US" sz="1828" dirty="0"/>
              <a:t>0</a:t>
            </a:r>
            <a:r>
              <a:rPr sz="1828" dirty="0"/>
              <a:t>,000 known,</a:t>
            </a:r>
          </a:p>
          <a:p>
            <a:pPr>
              <a:lnSpc>
                <a:spcPts val="2180"/>
              </a:lnSpc>
              <a:tabLst>
                <a:tab pos="750067" algn="l"/>
              </a:tabLst>
              <a:defRPr sz="2600">
                <a:solidFill>
                  <a:srgbClr val="A6AAA9"/>
                </a:solidFill>
              </a:defRPr>
            </a:pPr>
            <a:r>
              <a:rPr sz="1828" dirty="0"/>
              <a:t>But small effects</a:t>
            </a:r>
          </a:p>
        </p:txBody>
      </p:sp>
      <p:sp>
        <p:nvSpPr>
          <p:cNvPr id="6" name="Shape 665">
            <a:extLst>
              <a:ext uri="{FF2B5EF4-FFF2-40B4-BE49-F238E27FC236}">
                <a16:creationId xmlns:a16="http://schemas.microsoft.com/office/drawing/2014/main" id="{B0CEE7D4-4E20-8E48-B5CE-E8E8B48F1720}"/>
              </a:ext>
            </a:extLst>
          </p:cNvPr>
          <p:cNvSpPr/>
          <p:nvPr/>
        </p:nvSpPr>
        <p:spPr>
          <a:xfrm>
            <a:off x="1610282" y="5286376"/>
            <a:ext cx="3250407" cy="636393"/>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p>
            <a:pPr>
              <a:lnSpc>
                <a:spcPts val="2180"/>
              </a:lnSpc>
              <a:tabLst>
                <a:tab pos="750067" algn="l"/>
              </a:tabLst>
              <a:defRPr sz="2600">
                <a:solidFill>
                  <a:srgbClr val="A6AAA9"/>
                </a:solidFill>
              </a:defRPr>
            </a:pPr>
            <a:r>
              <a:rPr sz="1828"/>
              <a:t>Mostly unknown,</a:t>
            </a:r>
          </a:p>
          <a:p>
            <a:pPr>
              <a:lnSpc>
                <a:spcPts val="2180"/>
              </a:lnSpc>
              <a:tabLst>
                <a:tab pos="750067" algn="l"/>
              </a:tabLst>
              <a:defRPr sz="2600">
                <a:solidFill>
                  <a:srgbClr val="A6AAA9"/>
                </a:solidFill>
              </a:defRPr>
            </a:pPr>
            <a:r>
              <a:rPr sz="1828"/>
              <a:t>Viruses / bacteria implicated</a:t>
            </a:r>
          </a:p>
        </p:txBody>
      </p:sp>
    </p:spTree>
    <p:extLst>
      <p:ext uri="{BB962C8B-B14F-4D97-AF65-F5344CB8AC3E}">
        <p14:creationId xmlns:p14="http://schemas.microsoft.com/office/powerpoint/2010/main" val="677609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8C680-BE5F-C147-9A2E-BA37B706A3E3}"/>
              </a:ext>
            </a:extLst>
          </p:cNvPr>
          <p:cNvSpPr>
            <a:spLocks noGrp="1"/>
          </p:cNvSpPr>
          <p:nvPr>
            <p:ph type="title"/>
          </p:nvPr>
        </p:nvSpPr>
        <p:spPr/>
        <p:txBody>
          <a:bodyPr/>
          <a:lstStyle/>
          <a:p>
            <a:r>
              <a:rPr lang="en-GB" dirty="0"/>
              <a:t>Detecting cell type dependent eQTLs in whole blood</a:t>
            </a:r>
          </a:p>
        </p:txBody>
      </p:sp>
      <p:sp>
        <p:nvSpPr>
          <p:cNvPr id="3" name="Content Placeholder 2">
            <a:extLst>
              <a:ext uri="{FF2B5EF4-FFF2-40B4-BE49-F238E27FC236}">
                <a16:creationId xmlns:a16="http://schemas.microsoft.com/office/drawing/2014/main" id="{E0C1F9CF-AE71-5E48-B1A5-125528B2BEFC}"/>
              </a:ext>
            </a:extLst>
          </p:cNvPr>
          <p:cNvSpPr>
            <a:spLocks noGrp="1"/>
          </p:cNvSpPr>
          <p:nvPr>
            <p:ph idx="1"/>
          </p:nvPr>
        </p:nvSpPr>
        <p:spPr/>
        <p:txBody>
          <a:bodyPr/>
          <a:lstStyle/>
          <a:p>
            <a:endParaRPr lang="en-GB"/>
          </a:p>
        </p:txBody>
      </p:sp>
      <p:pic>
        <p:nvPicPr>
          <p:cNvPr id="4" name="Content Placeholder 7">
            <a:extLst>
              <a:ext uri="{FF2B5EF4-FFF2-40B4-BE49-F238E27FC236}">
                <a16:creationId xmlns:a16="http://schemas.microsoft.com/office/drawing/2014/main" id="{DE14945E-9D68-1C42-A022-B181F0A2B40C}"/>
              </a:ext>
            </a:extLst>
          </p:cNvPr>
          <p:cNvPicPr>
            <a:picLocks noChangeAspect="1"/>
          </p:cNvPicPr>
          <p:nvPr/>
        </p:nvPicPr>
        <p:blipFill rotWithShape="1">
          <a:blip r:embed="rId2">
            <a:extLst>
              <a:ext uri="{28A0092B-C50C-407E-A947-70E740481C1C}">
                <a14:useLocalDpi xmlns:a14="http://schemas.microsoft.com/office/drawing/2010/main" val="0"/>
              </a:ext>
            </a:extLst>
          </a:blip>
          <a:srcRect l="66079"/>
          <a:stretch/>
        </p:blipFill>
        <p:spPr>
          <a:xfrm>
            <a:off x="3743854" y="1260746"/>
            <a:ext cx="4704292" cy="5597254"/>
          </a:xfrm>
          <a:prstGeom prst="rect">
            <a:avLst/>
          </a:prstGeom>
        </p:spPr>
      </p:pic>
      <p:sp>
        <p:nvSpPr>
          <p:cNvPr id="7" name="TextBox 6">
            <a:extLst>
              <a:ext uri="{FF2B5EF4-FFF2-40B4-BE49-F238E27FC236}">
                <a16:creationId xmlns:a16="http://schemas.microsoft.com/office/drawing/2014/main" id="{6EA73C27-751C-EC44-9CBD-8C0BAA534419}"/>
              </a:ext>
            </a:extLst>
          </p:cNvPr>
          <p:cNvSpPr txBox="1"/>
          <p:nvPr/>
        </p:nvSpPr>
        <p:spPr>
          <a:xfrm>
            <a:off x="9841424" y="6169709"/>
            <a:ext cx="2350577" cy="646331"/>
          </a:xfrm>
          <a:prstGeom prst="rect">
            <a:avLst/>
          </a:prstGeom>
          <a:noFill/>
        </p:spPr>
        <p:txBody>
          <a:bodyPr wrap="square" rtlCol="0">
            <a:spAutoFit/>
          </a:bodyPr>
          <a:lstStyle/>
          <a:p>
            <a:r>
              <a:rPr lang="en-GB" dirty="0" err="1"/>
              <a:t>Zhernakova</a:t>
            </a:r>
            <a:r>
              <a:rPr lang="en-GB" dirty="0"/>
              <a:t> </a:t>
            </a:r>
            <a:r>
              <a:rPr lang="en-GB" i="1" dirty="0"/>
              <a:t>et al.</a:t>
            </a:r>
            <a:r>
              <a:rPr lang="en-GB" dirty="0"/>
              <a:t>, </a:t>
            </a:r>
            <a:r>
              <a:rPr lang="en-GB" i="1" dirty="0"/>
              <a:t>Nature Genetics</a:t>
            </a:r>
            <a:r>
              <a:rPr lang="en-GB" dirty="0"/>
              <a:t> (2016)</a:t>
            </a:r>
          </a:p>
        </p:txBody>
      </p:sp>
    </p:spTree>
    <p:extLst>
      <p:ext uri="{BB962C8B-B14F-4D97-AF65-F5344CB8AC3E}">
        <p14:creationId xmlns:p14="http://schemas.microsoft.com/office/powerpoint/2010/main" val="75005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giphy.mp4">
            <a:hlinkClick r:id="" action="ppaction://media"/>
            <a:extLst>
              <a:ext uri="{FF2B5EF4-FFF2-40B4-BE49-F238E27FC236}">
                <a16:creationId xmlns:a16="http://schemas.microsoft.com/office/drawing/2014/main" id="{41362BC9-6A61-D449-B06E-73C73ED6B90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87913" y="3034343"/>
            <a:ext cx="5616174" cy="3135697"/>
          </a:xfrm>
          <a:prstGeom prst="rect">
            <a:avLst/>
          </a:prstGeom>
        </p:spPr>
      </p:pic>
    </p:spTree>
    <p:extLst>
      <p:ext uri="{BB962C8B-B14F-4D97-AF65-F5344CB8AC3E}">
        <p14:creationId xmlns:p14="http://schemas.microsoft.com/office/powerpoint/2010/main" val="321798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A26FB062-67B8-9445-8A54-4047BCAA731D}"/>
              </a:ext>
            </a:extLst>
          </p:cNvPr>
          <p:cNvPicPr>
            <a:picLocks noChangeAspect="1"/>
          </p:cNvPicPr>
          <p:nvPr/>
        </p:nvPicPr>
        <p:blipFill rotWithShape="1">
          <a:blip r:embed="rId2"/>
          <a:srcRect t="-1767" b="9842"/>
          <a:stretch/>
        </p:blipFill>
        <p:spPr>
          <a:xfrm>
            <a:off x="1012290" y="246203"/>
            <a:ext cx="7304947" cy="6140529"/>
          </a:xfrm>
          <a:prstGeom prst="rect">
            <a:avLst/>
          </a:prstGeom>
        </p:spPr>
      </p:pic>
      <p:sp>
        <p:nvSpPr>
          <p:cNvPr id="8" name="TextBox 7">
            <a:extLst>
              <a:ext uri="{FF2B5EF4-FFF2-40B4-BE49-F238E27FC236}">
                <a16:creationId xmlns:a16="http://schemas.microsoft.com/office/drawing/2014/main" id="{B6544E88-551C-5B4B-8415-27D013ED2C54}"/>
              </a:ext>
            </a:extLst>
          </p:cNvPr>
          <p:cNvSpPr txBox="1"/>
          <p:nvPr/>
        </p:nvSpPr>
        <p:spPr>
          <a:xfrm>
            <a:off x="8317237" y="2335237"/>
            <a:ext cx="1122185" cy="461665"/>
          </a:xfrm>
          <a:prstGeom prst="rect">
            <a:avLst/>
          </a:prstGeom>
          <a:noFill/>
        </p:spPr>
        <p:txBody>
          <a:bodyPr wrap="square" rtlCol="0">
            <a:spAutoFit/>
          </a:bodyPr>
          <a:lstStyle/>
          <a:p>
            <a:r>
              <a:rPr lang="en-GB" sz="2400" b="1" dirty="0"/>
              <a:t>eQTLs</a:t>
            </a:r>
          </a:p>
        </p:txBody>
      </p:sp>
      <p:sp>
        <p:nvSpPr>
          <p:cNvPr id="9" name="TextBox 8">
            <a:extLst>
              <a:ext uri="{FF2B5EF4-FFF2-40B4-BE49-F238E27FC236}">
                <a16:creationId xmlns:a16="http://schemas.microsoft.com/office/drawing/2014/main" id="{5D58F753-65CD-CC4E-B7CC-1DDBF45A182C}"/>
              </a:ext>
            </a:extLst>
          </p:cNvPr>
          <p:cNvSpPr txBox="1"/>
          <p:nvPr/>
        </p:nvSpPr>
        <p:spPr>
          <a:xfrm>
            <a:off x="8317236" y="1488831"/>
            <a:ext cx="1459810" cy="461665"/>
          </a:xfrm>
          <a:prstGeom prst="rect">
            <a:avLst/>
          </a:prstGeom>
          <a:noFill/>
        </p:spPr>
        <p:txBody>
          <a:bodyPr wrap="square" rtlCol="0">
            <a:spAutoFit/>
          </a:bodyPr>
          <a:lstStyle/>
          <a:p>
            <a:r>
              <a:rPr lang="en-GB" sz="2400" b="1" dirty="0"/>
              <a:t>meQTLs</a:t>
            </a:r>
          </a:p>
        </p:txBody>
      </p:sp>
      <p:sp>
        <p:nvSpPr>
          <p:cNvPr id="10" name="TextBox 9">
            <a:extLst>
              <a:ext uri="{FF2B5EF4-FFF2-40B4-BE49-F238E27FC236}">
                <a16:creationId xmlns:a16="http://schemas.microsoft.com/office/drawing/2014/main" id="{A8A6BF4F-3B43-DA4F-AB50-F3AA99024DFF}"/>
              </a:ext>
            </a:extLst>
          </p:cNvPr>
          <p:cNvSpPr txBox="1"/>
          <p:nvPr/>
        </p:nvSpPr>
        <p:spPr>
          <a:xfrm>
            <a:off x="8317235" y="3310711"/>
            <a:ext cx="2444549" cy="461665"/>
          </a:xfrm>
          <a:prstGeom prst="rect">
            <a:avLst/>
          </a:prstGeom>
          <a:noFill/>
        </p:spPr>
        <p:txBody>
          <a:bodyPr wrap="square" rtlCol="0">
            <a:spAutoFit/>
          </a:bodyPr>
          <a:lstStyle/>
          <a:p>
            <a:r>
              <a:rPr lang="en-GB" sz="2400" b="1" dirty="0"/>
              <a:t>pQTLs &amp; mQTLs</a:t>
            </a:r>
          </a:p>
        </p:txBody>
      </p:sp>
      <p:sp>
        <p:nvSpPr>
          <p:cNvPr id="11" name="TextBox 10">
            <a:extLst>
              <a:ext uri="{FF2B5EF4-FFF2-40B4-BE49-F238E27FC236}">
                <a16:creationId xmlns:a16="http://schemas.microsoft.com/office/drawing/2014/main" id="{5D3FBA7F-18D6-434C-BA06-7618F0FCA271}"/>
              </a:ext>
            </a:extLst>
          </p:cNvPr>
          <p:cNvSpPr txBox="1"/>
          <p:nvPr/>
        </p:nvSpPr>
        <p:spPr>
          <a:xfrm>
            <a:off x="8317235" y="4173416"/>
            <a:ext cx="1459810" cy="461665"/>
          </a:xfrm>
          <a:prstGeom prst="rect">
            <a:avLst/>
          </a:prstGeom>
          <a:noFill/>
        </p:spPr>
        <p:txBody>
          <a:bodyPr wrap="square" rtlCol="0">
            <a:spAutoFit/>
          </a:bodyPr>
          <a:lstStyle/>
          <a:p>
            <a:r>
              <a:rPr lang="en-GB" sz="2400" b="1" dirty="0" err="1"/>
              <a:t>miQTLs</a:t>
            </a:r>
            <a:endParaRPr lang="en-GB" sz="2400" b="1" dirty="0"/>
          </a:p>
        </p:txBody>
      </p:sp>
      <p:grpSp>
        <p:nvGrpSpPr>
          <p:cNvPr id="14" name="Group 13">
            <a:extLst>
              <a:ext uri="{FF2B5EF4-FFF2-40B4-BE49-F238E27FC236}">
                <a16:creationId xmlns:a16="http://schemas.microsoft.com/office/drawing/2014/main" id="{49B83B93-A655-F840-8F24-7A45A7B0C7DF}"/>
              </a:ext>
            </a:extLst>
          </p:cNvPr>
          <p:cNvGrpSpPr/>
          <p:nvPr/>
        </p:nvGrpSpPr>
        <p:grpSpPr>
          <a:xfrm>
            <a:off x="8317235" y="4856511"/>
            <a:ext cx="1950619" cy="552160"/>
            <a:chOff x="8317235" y="4856511"/>
            <a:chExt cx="1950619" cy="552160"/>
          </a:xfrm>
        </p:grpSpPr>
        <p:sp>
          <p:nvSpPr>
            <p:cNvPr id="12" name="TextBox 11">
              <a:extLst>
                <a:ext uri="{FF2B5EF4-FFF2-40B4-BE49-F238E27FC236}">
                  <a16:creationId xmlns:a16="http://schemas.microsoft.com/office/drawing/2014/main" id="{A73A2C7C-52A5-924E-A3AB-38709706CDDA}"/>
                </a:ext>
              </a:extLst>
            </p:cNvPr>
            <p:cNvSpPr txBox="1"/>
            <p:nvPr/>
          </p:nvSpPr>
          <p:spPr>
            <a:xfrm>
              <a:off x="8317235" y="4907504"/>
              <a:ext cx="1459810" cy="461665"/>
            </a:xfrm>
            <a:prstGeom prst="rect">
              <a:avLst/>
            </a:prstGeom>
            <a:noFill/>
          </p:spPr>
          <p:txBody>
            <a:bodyPr wrap="square" rtlCol="0">
              <a:spAutoFit/>
            </a:bodyPr>
            <a:lstStyle/>
            <a:p>
              <a:r>
                <a:rPr lang="en-GB" sz="2400" b="1" dirty="0"/>
                <a:t>GWAS</a:t>
              </a:r>
            </a:p>
          </p:txBody>
        </p:sp>
        <p:pic>
          <p:nvPicPr>
            <p:cNvPr id="13" name="Picture 12">
              <a:extLst>
                <a:ext uri="{FF2B5EF4-FFF2-40B4-BE49-F238E27FC236}">
                  <a16:creationId xmlns:a16="http://schemas.microsoft.com/office/drawing/2014/main" id="{1AA96C6A-2E80-9C4C-8C38-B73CD7A8FF43}"/>
                </a:ext>
              </a:extLst>
            </p:cNvPr>
            <p:cNvPicPr>
              <a:picLocks noChangeAspect="1"/>
            </p:cNvPicPr>
            <p:nvPr/>
          </p:nvPicPr>
          <p:blipFill>
            <a:blip r:embed="rId3"/>
            <a:stretch>
              <a:fillRect/>
            </a:stretch>
          </p:blipFill>
          <p:spPr>
            <a:xfrm>
              <a:off x="9286236" y="4856511"/>
              <a:ext cx="981618" cy="552160"/>
            </a:xfrm>
            <a:prstGeom prst="rect">
              <a:avLst/>
            </a:prstGeom>
          </p:spPr>
        </p:pic>
      </p:grpSp>
    </p:spTree>
    <p:extLst>
      <p:ext uri="{BB962C8B-B14F-4D97-AF65-F5344CB8AC3E}">
        <p14:creationId xmlns:p14="http://schemas.microsoft.com/office/powerpoint/2010/main" val="180865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5A587-6588-A843-8B83-6FF5FF934EDB}"/>
              </a:ext>
            </a:extLst>
          </p:cNvPr>
          <p:cNvSpPr>
            <a:spLocks noGrp="1"/>
          </p:cNvSpPr>
          <p:nvPr>
            <p:ph type="title"/>
          </p:nvPr>
        </p:nvSpPr>
        <p:spPr/>
        <p:txBody>
          <a:bodyPr/>
          <a:lstStyle/>
          <a:p>
            <a:endParaRPr lang="en-GB"/>
          </a:p>
        </p:txBody>
      </p:sp>
      <p:pic>
        <p:nvPicPr>
          <p:cNvPr id="4" name="Content Placeholder 3">
            <a:extLst>
              <a:ext uri="{FF2B5EF4-FFF2-40B4-BE49-F238E27FC236}">
                <a16:creationId xmlns:a16="http://schemas.microsoft.com/office/drawing/2014/main" id="{CF5A4B30-B75A-0048-A395-484A97F891E0}"/>
              </a:ext>
            </a:extLst>
          </p:cNvPr>
          <p:cNvPicPr>
            <a:picLocks noGrp="1" noChangeAspect="1"/>
          </p:cNvPicPr>
          <p:nvPr>
            <p:ph idx="1"/>
          </p:nvPr>
        </p:nvPicPr>
        <p:blipFill>
          <a:blip r:embed="rId2">
            <a:alphaModFix amt="35000"/>
          </a:blip>
          <a:stretch>
            <a:fillRect/>
          </a:stretch>
        </p:blipFill>
        <p:spPr>
          <a:xfrm>
            <a:off x="1012291" y="365125"/>
            <a:ext cx="7304947" cy="6679749"/>
          </a:xfrm>
          <a:prstGeom prst="rect">
            <a:avLst/>
          </a:prstGeom>
        </p:spPr>
      </p:pic>
      <p:pic>
        <p:nvPicPr>
          <p:cNvPr id="7" name="Content Placeholder 3">
            <a:extLst>
              <a:ext uri="{FF2B5EF4-FFF2-40B4-BE49-F238E27FC236}">
                <a16:creationId xmlns:a16="http://schemas.microsoft.com/office/drawing/2014/main" id="{A26FB062-67B8-9445-8A54-4047BCAA731D}"/>
              </a:ext>
            </a:extLst>
          </p:cNvPr>
          <p:cNvPicPr>
            <a:picLocks noChangeAspect="1"/>
          </p:cNvPicPr>
          <p:nvPr/>
        </p:nvPicPr>
        <p:blipFill rotWithShape="1">
          <a:blip r:embed="rId2"/>
          <a:srcRect t="-1767" b="59542"/>
          <a:stretch/>
        </p:blipFill>
        <p:spPr>
          <a:xfrm>
            <a:off x="1012290" y="246203"/>
            <a:ext cx="7304947" cy="2820554"/>
          </a:xfrm>
          <a:prstGeom prst="rect">
            <a:avLst/>
          </a:prstGeom>
        </p:spPr>
      </p:pic>
    </p:spTree>
    <p:extLst>
      <p:ext uri="{BB962C8B-B14F-4D97-AF65-F5344CB8AC3E}">
        <p14:creationId xmlns:p14="http://schemas.microsoft.com/office/powerpoint/2010/main" val="41644829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4FFD8-936B-F74A-A12D-0B962624AF06}"/>
              </a:ext>
            </a:extLst>
          </p:cNvPr>
          <p:cNvSpPr>
            <a:spLocks noGrp="1"/>
          </p:cNvSpPr>
          <p:nvPr>
            <p:ph type="title"/>
          </p:nvPr>
        </p:nvSpPr>
        <p:spPr/>
        <p:txBody>
          <a:bodyPr/>
          <a:lstStyle/>
          <a:p>
            <a:r>
              <a:rPr lang="en-GB" dirty="0"/>
              <a:t>DNA methylation</a:t>
            </a:r>
          </a:p>
        </p:txBody>
      </p:sp>
      <p:pic>
        <p:nvPicPr>
          <p:cNvPr id="5" name="Picture 4">
            <a:extLst>
              <a:ext uri="{FF2B5EF4-FFF2-40B4-BE49-F238E27FC236}">
                <a16:creationId xmlns:a16="http://schemas.microsoft.com/office/drawing/2014/main" id="{65EBEBFC-9AED-124F-9BB4-C336CE09CE23}"/>
              </a:ext>
            </a:extLst>
          </p:cNvPr>
          <p:cNvPicPr>
            <a:picLocks noChangeAspect="1"/>
          </p:cNvPicPr>
          <p:nvPr/>
        </p:nvPicPr>
        <p:blipFill>
          <a:blip r:embed="rId2"/>
          <a:stretch>
            <a:fillRect/>
          </a:stretch>
        </p:blipFill>
        <p:spPr>
          <a:xfrm>
            <a:off x="449579" y="1829312"/>
            <a:ext cx="6893755" cy="3877738"/>
          </a:xfrm>
          <a:prstGeom prst="rect">
            <a:avLst/>
          </a:prstGeom>
        </p:spPr>
      </p:pic>
      <p:sp>
        <p:nvSpPr>
          <p:cNvPr id="6" name="TextBox 5">
            <a:extLst>
              <a:ext uri="{FF2B5EF4-FFF2-40B4-BE49-F238E27FC236}">
                <a16:creationId xmlns:a16="http://schemas.microsoft.com/office/drawing/2014/main" id="{12DCBF80-5AA0-FA4A-8724-5AA18B821E56}"/>
              </a:ext>
            </a:extLst>
          </p:cNvPr>
          <p:cNvSpPr txBox="1"/>
          <p:nvPr/>
        </p:nvSpPr>
        <p:spPr>
          <a:xfrm>
            <a:off x="7137597" y="1690689"/>
            <a:ext cx="4651130" cy="4154984"/>
          </a:xfrm>
          <a:prstGeom prst="rect">
            <a:avLst/>
          </a:prstGeom>
          <a:noFill/>
        </p:spPr>
        <p:txBody>
          <a:bodyPr wrap="square" rtlCol="0">
            <a:spAutoFit/>
          </a:bodyPr>
          <a:lstStyle/>
          <a:p>
            <a:pPr marL="285750" indent="-285750">
              <a:buFont typeface="Arial" panose="020B0604020202020204" pitchFamily="34" charset="0"/>
              <a:buChar char="•"/>
            </a:pPr>
            <a:r>
              <a:rPr lang="en-GB" sz="2400" dirty="0"/>
              <a:t>DNA methylation is an extra methyl group to a C nucleotide</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Like other epigenetic features, it can be influenced by both </a:t>
            </a:r>
            <a:r>
              <a:rPr lang="en-GB" sz="2400" b="1" dirty="0"/>
              <a:t>environment</a:t>
            </a:r>
            <a:r>
              <a:rPr lang="en-GB" sz="2400" dirty="0"/>
              <a:t> and </a:t>
            </a:r>
            <a:r>
              <a:rPr lang="en-GB" sz="2400" b="1" dirty="0"/>
              <a:t>genetic</a:t>
            </a:r>
            <a:r>
              <a:rPr lang="en-GB" sz="2400" dirty="0"/>
              <a:t> factors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Highly methylated DNA is more tightly packed and therefore </a:t>
            </a:r>
            <a:r>
              <a:rPr lang="en-GB" sz="2400" b="1" dirty="0"/>
              <a:t>cannot be accessed</a:t>
            </a:r>
            <a:r>
              <a:rPr lang="en-GB" sz="2400" dirty="0"/>
              <a:t> by the gene expression machinery</a:t>
            </a:r>
          </a:p>
        </p:txBody>
      </p:sp>
    </p:spTree>
    <p:extLst>
      <p:ext uri="{BB962C8B-B14F-4D97-AF65-F5344CB8AC3E}">
        <p14:creationId xmlns:p14="http://schemas.microsoft.com/office/powerpoint/2010/main" val="18186799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38E29-7360-D54D-BCDD-C5D281D586BD}"/>
              </a:ext>
            </a:extLst>
          </p:cNvPr>
          <p:cNvSpPr>
            <a:spLocks noGrp="1"/>
          </p:cNvSpPr>
          <p:nvPr>
            <p:ph type="title"/>
          </p:nvPr>
        </p:nvSpPr>
        <p:spPr/>
        <p:txBody>
          <a:bodyPr/>
          <a:lstStyle/>
          <a:p>
            <a:endParaRPr lang="en-GB"/>
          </a:p>
        </p:txBody>
      </p:sp>
      <p:pic>
        <p:nvPicPr>
          <p:cNvPr id="6" name="Content Placeholder 5" descr="A close up of a map&#10;&#10;Description automatically generated">
            <a:extLst>
              <a:ext uri="{FF2B5EF4-FFF2-40B4-BE49-F238E27FC236}">
                <a16:creationId xmlns:a16="http://schemas.microsoft.com/office/drawing/2014/main" id="{5270B833-94BD-7F4A-9D45-BF23C157E2CB}"/>
              </a:ext>
            </a:extLst>
          </p:cNvPr>
          <p:cNvPicPr>
            <a:picLocks noGrp="1" noChangeAspect="1"/>
          </p:cNvPicPr>
          <p:nvPr>
            <p:ph idx="1"/>
          </p:nvPr>
        </p:nvPicPr>
        <p:blipFill rotWithShape="1">
          <a:blip r:embed="rId3"/>
          <a:srcRect b="33005"/>
          <a:stretch/>
        </p:blipFill>
        <p:spPr>
          <a:xfrm>
            <a:off x="2339056" y="204061"/>
            <a:ext cx="7513888" cy="6653939"/>
          </a:xfrm>
        </p:spPr>
      </p:pic>
      <p:grpSp>
        <p:nvGrpSpPr>
          <p:cNvPr id="12" name="Group 11">
            <a:extLst>
              <a:ext uri="{FF2B5EF4-FFF2-40B4-BE49-F238E27FC236}">
                <a16:creationId xmlns:a16="http://schemas.microsoft.com/office/drawing/2014/main" id="{2D3FFF59-06D9-C64A-8E2B-B400C873DDBE}"/>
              </a:ext>
            </a:extLst>
          </p:cNvPr>
          <p:cNvGrpSpPr/>
          <p:nvPr/>
        </p:nvGrpSpPr>
        <p:grpSpPr>
          <a:xfrm>
            <a:off x="6316396" y="133721"/>
            <a:ext cx="4324370" cy="2699938"/>
            <a:chOff x="6316396" y="133721"/>
            <a:chExt cx="4324370" cy="2699938"/>
          </a:xfrm>
        </p:grpSpPr>
        <p:grpSp>
          <p:nvGrpSpPr>
            <p:cNvPr id="10" name="Group 9">
              <a:extLst>
                <a:ext uri="{FF2B5EF4-FFF2-40B4-BE49-F238E27FC236}">
                  <a16:creationId xmlns:a16="http://schemas.microsoft.com/office/drawing/2014/main" id="{94DF6228-64DD-B345-851E-C7C30A64FDDE}"/>
                </a:ext>
              </a:extLst>
            </p:cNvPr>
            <p:cNvGrpSpPr/>
            <p:nvPr/>
          </p:nvGrpSpPr>
          <p:grpSpPr>
            <a:xfrm>
              <a:off x="6316396" y="133721"/>
              <a:ext cx="3536548" cy="2699938"/>
              <a:chOff x="6316396" y="133721"/>
              <a:chExt cx="3536548" cy="2699938"/>
            </a:xfrm>
          </p:grpSpPr>
          <p:sp>
            <p:nvSpPr>
              <p:cNvPr id="7" name="Rounded Rectangle 6">
                <a:extLst>
                  <a:ext uri="{FF2B5EF4-FFF2-40B4-BE49-F238E27FC236}">
                    <a16:creationId xmlns:a16="http://schemas.microsoft.com/office/drawing/2014/main" id="{09D8D8BA-4633-6B40-BE34-5F42494959DB}"/>
                  </a:ext>
                </a:extLst>
              </p:cNvPr>
              <p:cNvSpPr/>
              <p:nvPr/>
            </p:nvSpPr>
            <p:spPr>
              <a:xfrm>
                <a:off x="6316396" y="133721"/>
                <a:ext cx="2699938" cy="2699938"/>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2C701D34-C517-5546-9A0F-E2E0F864E624}"/>
                  </a:ext>
                </a:extLst>
              </p:cNvPr>
              <p:cNvCxnSpPr>
                <a:stCxn id="7" idx="3"/>
              </p:cNvCxnSpPr>
              <p:nvPr/>
            </p:nvCxnSpPr>
            <p:spPr>
              <a:xfrm>
                <a:off x="9016334" y="1483690"/>
                <a:ext cx="836610" cy="7485"/>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A326C50A-16B4-984E-BBEE-9D41E50152E6}"/>
                </a:ext>
              </a:extLst>
            </p:cNvPr>
            <p:cNvSpPr txBox="1"/>
            <p:nvPr/>
          </p:nvSpPr>
          <p:spPr>
            <a:xfrm>
              <a:off x="9901731" y="1299024"/>
              <a:ext cx="739035" cy="369332"/>
            </a:xfrm>
            <a:prstGeom prst="rect">
              <a:avLst/>
            </a:prstGeom>
            <a:noFill/>
          </p:spPr>
          <p:txBody>
            <a:bodyPr wrap="square" rtlCol="0">
              <a:spAutoFit/>
            </a:bodyPr>
            <a:lstStyle/>
            <a:p>
              <a:r>
                <a:rPr lang="en-GB" dirty="0"/>
                <a:t>eQTL</a:t>
              </a:r>
            </a:p>
          </p:txBody>
        </p:sp>
      </p:grpSp>
      <p:grpSp>
        <p:nvGrpSpPr>
          <p:cNvPr id="13" name="Group 12">
            <a:extLst>
              <a:ext uri="{FF2B5EF4-FFF2-40B4-BE49-F238E27FC236}">
                <a16:creationId xmlns:a16="http://schemas.microsoft.com/office/drawing/2014/main" id="{114B5384-27F9-EE47-B7E2-608D47E37B49}"/>
              </a:ext>
            </a:extLst>
          </p:cNvPr>
          <p:cNvGrpSpPr/>
          <p:nvPr/>
        </p:nvGrpSpPr>
        <p:grpSpPr>
          <a:xfrm rot="10800000">
            <a:off x="1181418" y="133721"/>
            <a:ext cx="4421944" cy="2699938"/>
            <a:chOff x="6316396" y="133721"/>
            <a:chExt cx="4421944" cy="2699938"/>
          </a:xfrm>
        </p:grpSpPr>
        <p:grpSp>
          <p:nvGrpSpPr>
            <p:cNvPr id="14" name="Group 13">
              <a:extLst>
                <a:ext uri="{FF2B5EF4-FFF2-40B4-BE49-F238E27FC236}">
                  <a16:creationId xmlns:a16="http://schemas.microsoft.com/office/drawing/2014/main" id="{9A2B0BB4-1D07-3542-AAA4-2946167973DB}"/>
                </a:ext>
              </a:extLst>
            </p:cNvPr>
            <p:cNvGrpSpPr/>
            <p:nvPr/>
          </p:nvGrpSpPr>
          <p:grpSpPr>
            <a:xfrm>
              <a:off x="6316396" y="133721"/>
              <a:ext cx="3536548" cy="2699938"/>
              <a:chOff x="6316396" y="133721"/>
              <a:chExt cx="3536548" cy="2699938"/>
            </a:xfrm>
          </p:grpSpPr>
          <p:sp>
            <p:nvSpPr>
              <p:cNvPr id="16" name="Rounded Rectangle 15">
                <a:extLst>
                  <a:ext uri="{FF2B5EF4-FFF2-40B4-BE49-F238E27FC236}">
                    <a16:creationId xmlns:a16="http://schemas.microsoft.com/office/drawing/2014/main" id="{79770A35-BDDB-1042-94BB-3E1ACF853728}"/>
                  </a:ext>
                </a:extLst>
              </p:cNvPr>
              <p:cNvSpPr/>
              <p:nvPr/>
            </p:nvSpPr>
            <p:spPr>
              <a:xfrm>
                <a:off x="6316396" y="133721"/>
                <a:ext cx="2699938" cy="2699938"/>
              </a:xfrm>
              <a:prstGeom prst="roundRect">
                <a:avLst/>
              </a:prstGeom>
              <a:noFill/>
              <a:ln w="38100">
                <a:solidFill>
                  <a:srgbClr val="CA26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F4705BD5-E76B-7B4A-9D2D-0CDD285D11BA}"/>
                  </a:ext>
                </a:extLst>
              </p:cNvPr>
              <p:cNvCxnSpPr>
                <a:stCxn id="16" idx="3"/>
              </p:cNvCxnSpPr>
              <p:nvPr/>
            </p:nvCxnSpPr>
            <p:spPr>
              <a:xfrm>
                <a:off x="9016334" y="1483690"/>
                <a:ext cx="836610" cy="7485"/>
              </a:xfrm>
              <a:prstGeom prst="line">
                <a:avLst/>
              </a:prstGeom>
              <a:ln w="38100">
                <a:solidFill>
                  <a:srgbClr val="CA2632"/>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21907161-5007-5243-A79C-7F4090087FB8}"/>
                </a:ext>
              </a:extLst>
            </p:cNvPr>
            <p:cNvSpPr txBox="1"/>
            <p:nvPr/>
          </p:nvSpPr>
          <p:spPr>
            <a:xfrm rot="10800000">
              <a:off x="9852944" y="1299024"/>
              <a:ext cx="885396" cy="369332"/>
            </a:xfrm>
            <a:prstGeom prst="rect">
              <a:avLst/>
            </a:prstGeom>
            <a:noFill/>
          </p:spPr>
          <p:txBody>
            <a:bodyPr wrap="square" rtlCol="0">
              <a:spAutoFit/>
            </a:bodyPr>
            <a:lstStyle/>
            <a:p>
              <a:r>
                <a:rPr lang="en-GB" dirty="0"/>
                <a:t>meQTL</a:t>
              </a:r>
            </a:p>
          </p:txBody>
        </p:sp>
      </p:grpSp>
      <p:grpSp>
        <p:nvGrpSpPr>
          <p:cNvPr id="18" name="Group 17">
            <a:extLst>
              <a:ext uri="{FF2B5EF4-FFF2-40B4-BE49-F238E27FC236}">
                <a16:creationId xmlns:a16="http://schemas.microsoft.com/office/drawing/2014/main" id="{0EF0857B-A96F-3F43-B6D4-5158D25D8F85}"/>
              </a:ext>
            </a:extLst>
          </p:cNvPr>
          <p:cNvGrpSpPr/>
          <p:nvPr/>
        </p:nvGrpSpPr>
        <p:grpSpPr>
          <a:xfrm>
            <a:off x="3459239" y="4112024"/>
            <a:ext cx="8640906" cy="2699938"/>
            <a:chOff x="6316396" y="133721"/>
            <a:chExt cx="4733191" cy="2699938"/>
          </a:xfrm>
        </p:grpSpPr>
        <p:grpSp>
          <p:nvGrpSpPr>
            <p:cNvPr id="19" name="Group 18">
              <a:extLst>
                <a:ext uri="{FF2B5EF4-FFF2-40B4-BE49-F238E27FC236}">
                  <a16:creationId xmlns:a16="http://schemas.microsoft.com/office/drawing/2014/main" id="{BBD3BC56-0DF1-A747-B065-F022FABF364E}"/>
                </a:ext>
              </a:extLst>
            </p:cNvPr>
            <p:cNvGrpSpPr/>
            <p:nvPr/>
          </p:nvGrpSpPr>
          <p:grpSpPr>
            <a:xfrm>
              <a:off x="6316396" y="133721"/>
              <a:ext cx="3141363" cy="2699938"/>
              <a:chOff x="6316396" y="133721"/>
              <a:chExt cx="3141363" cy="2699938"/>
            </a:xfrm>
          </p:grpSpPr>
          <p:sp>
            <p:nvSpPr>
              <p:cNvPr id="21" name="Rounded Rectangle 20">
                <a:extLst>
                  <a:ext uri="{FF2B5EF4-FFF2-40B4-BE49-F238E27FC236}">
                    <a16:creationId xmlns:a16="http://schemas.microsoft.com/office/drawing/2014/main" id="{549E412E-0A14-8A46-852A-4E3AA10EF812}"/>
                  </a:ext>
                </a:extLst>
              </p:cNvPr>
              <p:cNvSpPr/>
              <p:nvPr/>
            </p:nvSpPr>
            <p:spPr>
              <a:xfrm>
                <a:off x="6316396" y="133721"/>
                <a:ext cx="2699938" cy="2699938"/>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B6F48247-4126-154F-8D30-7F8BCAE5861D}"/>
                  </a:ext>
                </a:extLst>
              </p:cNvPr>
              <p:cNvCxnSpPr>
                <a:cxnSpLocks/>
                <a:stCxn id="21" idx="3"/>
              </p:cNvCxnSpPr>
              <p:nvPr/>
            </p:nvCxnSpPr>
            <p:spPr>
              <a:xfrm>
                <a:off x="9016334" y="1483690"/>
                <a:ext cx="441425"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C5C994F5-AFBD-A048-BCC1-6BFFD6149C5F}"/>
                </a:ext>
              </a:extLst>
            </p:cNvPr>
            <p:cNvSpPr txBox="1"/>
            <p:nvPr/>
          </p:nvSpPr>
          <p:spPr>
            <a:xfrm>
              <a:off x="9589515" y="883525"/>
              <a:ext cx="1460072" cy="1200329"/>
            </a:xfrm>
            <a:prstGeom prst="rect">
              <a:avLst/>
            </a:prstGeom>
            <a:noFill/>
          </p:spPr>
          <p:txBody>
            <a:bodyPr wrap="square" rtlCol="0">
              <a:spAutoFit/>
            </a:bodyPr>
            <a:lstStyle/>
            <a:p>
              <a:r>
                <a:rPr lang="en-GB" dirty="0" err="1"/>
                <a:t>eQTM</a:t>
              </a:r>
              <a:endParaRPr lang="en-GB" dirty="0"/>
            </a:p>
            <a:p>
              <a:r>
                <a:rPr lang="en-GB" dirty="0"/>
                <a:t>where methylation level influences gene expression level</a:t>
              </a:r>
            </a:p>
          </p:txBody>
        </p:sp>
      </p:grpSp>
      <p:sp>
        <p:nvSpPr>
          <p:cNvPr id="23" name="TextBox 22">
            <a:extLst>
              <a:ext uri="{FF2B5EF4-FFF2-40B4-BE49-F238E27FC236}">
                <a16:creationId xmlns:a16="http://schemas.microsoft.com/office/drawing/2014/main" id="{6B7AB8D6-D86A-144E-A3D5-777D4BD890BE}"/>
              </a:ext>
            </a:extLst>
          </p:cNvPr>
          <p:cNvSpPr txBox="1"/>
          <p:nvPr/>
        </p:nvSpPr>
        <p:spPr>
          <a:xfrm>
            <a:off x="9852944" y="6169709"/>
            <a:ext cx="2339058" cy="646331"/>
          </a:xfrm>
          <a:prstGeom prst="rect">
            <a:avLst/>
          </a:prstGeom>
          <a:noFill/>
        </p:spPr>
        <p:txBody>
          <a:bodyPr wrap="square" rtlCol="0">
            <a:spAutoFit/>
          </a:bodyPr>
          <a:lstStyle/>
          <a:p>
            <a:r>
              <a:rPr lang="en-GB" dirty="0"/>
              <a:t>Bonder </a:t>
            </a:r>
            <a:r>
              <a:rPr lang="en-GB" i="1" dirty="0"/>
              <a:t>et al.</a:t>
            </a:r>
            <a:r>
              <a:rPr lang="en-GB" dirty="0"/>
              <a:t>, </a:t>
            </a:r>
          </a:p>
          <a:p>
            <a:r>
              <a:rPr lang="en-GB" i="1" dirty="0"/>
              <a:t>Nature Genetics</a:t>
            </a:r>
            <a:r>
              <a:rPr lang="en-GB" dirty="0"/>
              <a:t> (2017)</a:t>
            </a:r>
          </a:p>
        </p:txBody>
      </p:sp>
    </p:spTree>
    <p:extLst>
      <p:ext uri="{BB962C8B-B14F-4D97-AF65-F5344CB8AC3E}">
        <p14:creationId xmlns:p14="http://schemas.microsoft.com/office/powerpoint/2010/main" val="17567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5A587-6588-A843-8B83-6FF5FF934EDB}"/>
              </a:ext>
            </a:extLst>
          </p:cNvPr>
          <p:cNvSpPr>
            <a:spLocks noGrp="1"/>
          </p:cNvSpPr>
          <p:nvPr>
            <p:ph type="title"/>
          </p:nvPr>
        </p:nvSpPr>
        <p:spPr/>
        <p:txBody>
          <a:bodyPr/>
          <a:lstStyle/>
          <a:p>
            <a:endParaRPr lang="en-GB"/>
          </a:p>
        </p:txBody>
      </p:sp>
      <p:pic>
        <p:nvPicPr>
          <p:cNvPr id="4" name="Content Placeholder 3">
            <a:extLst>
              <a:ext uri="{FF2B5EF4-FFF2-40B4-BE49-F238E27FC236}">
                <a16:creationId xmlns:a16="http://schemas.microsoft.com/office/drawing/2014/main" id="{CF5A4B30-B75A-0048-A395-484A97F891E0}"/>
              </a:ext>
            </a:extLst>
          </p:cNvPr>
          <p:cNvPicPr>
            <a:picLocks noGrp="1" noChangeAspect="1"/>
          </p:cNvPicPr>
          <p:nvPr>
            <p:ph idx="1"/>
          </p:nvPr>
        </p:nvPicPr>
        <p:blipFill>
          <a:blip r:embed="rId2">
            <a:alphaModFix amt="35000"/>
          </a:blip>
          <a:stretch>
            <a:fillRect/>
          </a:stretch>
        </p:blipFill>
        <p:spPr>
          <a:xfrm>
            <a:off x="1012291" y="365125"/>
            <a:ext cx="7304947" cy="6679749"/>
          </a:xfrm>
          <a:prstGeom prst="rect">
            <a:avLst/>
          </a:prstGeom>
        </p:spPr>
      </p:pic>
      <p:pic>
        <p:nvPicPr>
          <p:cNvPr id="7" name="Content Placeholder 3">
            <a:extLst>
              <a:ext uri="{FF2B5EF4-FFF2-40B4-BE49-F238E27FC236}">
                <a16:creationId xmlns:a16="http://schemas.microsoft.com/office/drawing/2014/main" id="{A26FB062-67B8-9445-8A54-4047BCAA731D}"/>
              </a:ext>
            </a:extLst>
          </p:cNvPr>
          <p:cNvPicPr>
            <a:picLocks noChangeAspect="1"/>
          </p:cNvPicPr>
          <p:nvPr/>
        </p:nvPicPr>
        <p:blipFill rotWithShape="1">
          <a:blip r:embed="rId2"/>
          <a:srcRect t="-1767" b="85446"/>
          <a:stretch/>
        </p:blipFill>
        <p:spPr>
          <a:xfrm>
            <a:off x="1012290" y="246203"/>
            <a:ext cx="7304947" cy="1090228"/>
          </a:xfrm>
          <a:prstGeom prst="rect">
            <a:avLst/>
          </a:prstGeom>
        </p:spPr>
      </p:pic>
      <p:pic>
        <p:nvPicPr>
          <p:cNvPr id="5" name="Content Placeholder 3">
            <a:extLst>
              <a:ext uri="{FF2B5EF4-FFF2-40B4-BE49-F238E27FC236}">
                <a16:creationId xmlns:a16="http://schemas.microsoft.com/office/drawing/2014/main" id="{D73D3745-ED6E-0741-868B-480C9183A1FF}"/>
              </a:ext>
            </a:extLst>
          </p:cNvPr>
          <p:cNvPicPr>
            <a:picLocks noChangeAspect="1"/>
          </p:cNvPicPr>
          <p:nvPr/>
        </p:nvPicPr>
        <p:blipFill rotWithShape="1">
          <a:blip r:embed="rId2"/>
          <a:srcRect t="26703" b="47292"/>
          <a:stretch/>
        </p:blipFill>
        <p:spPr>
          <a:xfrm>
            <a:off x="1012289" y="2152357"/>
            <a:ext cx="7304947" cy="1737122"/>
          </a:xfrm>
          <a:prstGeom prst="rect">
            <a:avLst/>
          </a:prstGeom>
        </p:spPr>
      </p:pic>
    </p:spTree>
    <p:extLst>
      <p:ext uri="{BB962C8B-B14F-4D97-AF65-F5344CB8AC3E}">
        <p14:creationId xmlns:p14="http://schemas.microsoft.com/office/powerpoint/2010/main" val="1579816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64FC0-3222-DB4E-B92D-1777DF02F7A7}"/>
              </a:ext>
            </a:extLst>
          </p:cNvPr>
          <p:cNvSpPr>
            <a:spLocks noGrp="1"/>
          </p:cNvSpPr>
          <p:nvPr>
            <p:ph type="title"/>
          </p:nvPr>
        </p:nvSpPr>
        <p:spPr/>
        <p:txBody>
          <a:bodyPr/>
          <a:lstStyle/>
          <a:p>
            <a:endParaRPr lang="en-GB"/>
          </a:p>
        </p:txBody>
      </p:sp>
      <p:pic>
        <p:nvPicPr>
          <p:cNvPr id="6" name="Picture 5">
            <a:extLst>
              <a:ext uri="{FF2B5EF4-FFF2-40B4-BE49-F238E27FC236}">
                <a16:creationId xmlns:a16="http://schemas.microsoft.com/office/drawing/2014/main" id="{0FF80108-80BA-3F46-A800-6CA04400C700}"/>
              </a:ext>
            </a:extLst>
          </p:cNvPr>
          <p:cNvPicPr>
            <a:picLocks noChangeAspect="1"/>
          </p:cNvPicPr>
          <p:nvPr/>
        </p:nvPicPr>
        <p:blipFill>
          <a:blip r:embed="rId3"/>
          <a:stretch>
            <a:fillRect/>
          </a:stretch>
        </p:blipFill>
        <p:spPr>
          <a:xfrm>
            <a:off x="2825750" y="325967"/>
            <a:ext cx="6540500" cy="6515100"/>
          </a:xfrm>
          <a:prstGeom prst="rect">
            <a:avLst/>
          </a:prstGeom>
        </p:spPr>
      </p:pic>
      <p:sp>
        <p:nvSpPr>
          <p:cNvPr id="4" name="Rectangle 3">
            <a:extLst>
              <a:ext uri="{FF2B5EF4-FFF2-40B4-BE49-F238E27FC236}">
                <a16:creationId xmlns:a16="http://schemas.microsoft.com/office/drawing/2014/main" id="{5A942AF4-AA50-BB42-85A5-3950D51F0963}"/>
              </a:ext>
            </a:extLst>
          </p:cNvPr>
          <p:cNvSpPr/>
          <p:nvPr/>
        </p:nvSpPr>
        <p:spPr>
          <a:xfrm rot="554360">
            <a:off x="9157461" y="862529"/>
            <a:ext cx="2665068" cy="1455352"/>
          </a:xfrm>
          <a:prstGeom prst="rect">
            <a:avLst/>
          </a:prstGeom>
          <a:solidFill>
            <a:srgbClr val="002060"/>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800" dirty="0"/>
              <a:t>40% of </a:t>
            </a:r>
            <a:r>
              <a:rPr lang="en-US" sz="2800" i="1" dirty="0"/>
              <a:t>cis</a:t>
            </a:r>
            <a:r>
              <a:rPr lang="en-US" sz="2800" dirty="0"/>
              <a:t> pQTLs were eQTLs for the same gene</a:t>
            </a:r>
            <a:endParaRPr lang="en-GB" sz="2800" dirty="0"/>
          </a:p>
        </p:txBody>
      </p:sp>
      <p:sp>
        <p:nvSpPr>
          <p:cNvPr id="7" name="TextBox 6">
            <a:extLst>
              <a:ext uri="{FF2B5EF4-FFF2-40B4-BE49-F238E27FC236}">
                <a16:creationId xmlns:a16="http://schemas.microsoft.com/office/drawing/2014/main" id="{204735D8-DF75-0041-A641-69C29356C972}"/>
              </a:ext>
            </a:extLst>
          </p:cNvPr>
          <p:cNvSpPr txBox="1"/>
          <p:nvPr/>
        </p:nvSpPr>
        <p:spPr>
          <a:xfrm>
            <a:off x="10647336" y="6169709"/>
            <a:ext cx="1544666" cy="646331"/>
          </a:xfrm>
          <a:prstGeom prst="rect">
            <a:avLst/>
          </a:prstGeom>
          <a:noFill/>
        </p:spPr>
        <p:txBody>
          <a:bodyPr wrap="square" rtlCol="0">
            <a:spAutoFit/>
          </a:bodyPr>
          <a:lstStyle/>
          <a:p>
            <a:r>
              <a:rPr lang="en-GB" dirty="0"/>
              <a:t>Sun </a:t>
            </a:r>
            <a:r>
              <a:rPr lang="en-GB" i="1" dirty="0"/>
              <a:t>et al.</a:t>
            </a:r>
            <a:r>
              <a:rPr lang="en-GB" dirty="0"/>
              <a:t>, </a:t>
            </a:r>
          </a:p>
          <a:p>
            <a:r>
              <a:rPr lang="en-GB" i="1" dirty="0"/>
              <a:t>Nature </a:t>
            </a:r>
            <a:r>
              <a:rPr lang="en-GB" dirty="0"/>
              <a:t>(2018)</a:t>
            </a:r>
          </a:p>
        </p:txBody>
      </p:sp>
    </p:spTree>
    <p:extLst>
      <p:ext uri="{BB962C8B-B14F-4D97-AF65-F5344CB8AC3E}">
        <p14:creationId xmlns:p14="http://schemas.microsoft.com/office/powerpoint/2010/main" val="347640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5A587-6588-A843-8B83-6FF5FF934EDB}"/>
              </a:ext>
            </a:extLst>
          </p:cNvPr>
          <p:cNvSpPr>
            <a:spLocks noGrp="1"/>
          </p:cNvSpPr>
          <p:nvPr>
            <p:ph type="title"/>
          </p:nvPr>
        </p:nvSpPr>
        <p:spPr/>
        <p:txBody>
          <a:bodyPr/>
          <a:lstStyle/>
          <a:p>
            <a:endParaRPr lang="en-GB"/>
          </a:p>
        </p:txBody>
      </p:sp>
      <p:pic>
        <p:nvPicPr>
          <p:cNvPr id="4" name="Content Placeholder 3">
            <a:extLst>
              <a:ext uri="{FF2B5EF4-FFF2-40B4-BE49-F238E27FC236}">
                <a16:creationId xmlns:a16="http://schemas.microsoft.com/office/drawing/2014/main" id="{CF5A4B30-B75A-0048-A395-484A97F891E0}"/>
              </a:ext>
            </a:extLst>
          </p:cNvPr>
          <p:cNvPicPr>
            <a:picLocks noGrp="1" noChangeAspect="1"/>
          </p:cNvPicPr>
          <p:nvPr>
            <p:ph idx="1"/>
          </p:nvPr>
        </p:nvPicPr>
        <p:blipFill>
          <a:blip r:embed="rId2">
            <a:alphaModFix amt="35000"/>
          </a:blip>
          <a:stretch>
            <a:fillRect/>
          </a:stretch>
        </p:blipFill>
        <p:spPr>
          <a:xfrm>
            <a:off x="1012291" y="365125"/>
            <a:ext cx="7304947" cy="6679749"/>
          </a:xfrm>
          <a:prstGeom prst="rect">
            <a:avLst/>
          </a:prstGeom>
        </p:spPr>
      </p:pic>
      <p:pic>
        <p:nvPicPr>
          <p:cNvPr id="7" name="Content Placeholder 3">
            <a:extLst>
              <a:ext uri="{FF2B5EF4-FFF2-40B4-BE49-F238E27FC236}">
                <a16:creationId xmlns:a16="http://schemas.microsoft.com/office/drawing/2014/main" id="{A26FB062-67B8-9445-8A54-4047BCAA731D}"/>
              </a:ext>
            </a:extLst>
          </p:cNvPr>
          <p:cNvPicPr>
            <a:picLocks noChangeAspect="1"/>
          </p:cNvPicPr>
          <p:nvPr/>
        </p:nvPicPr>
        <p:blipFill rotWithShape="1">
          <a:blip r:embed="rId2"/>
          <a:srcRect t="-1767" b="85446"/>
          <a:stretch/>
        </p:blipFill>
        <p:spPr>
          <a:xfrm>
            <a:off x="1012290" y="246203"/>
            <a:ext cx="7304947" cy="1090228"/>
          </a:xfrm>
          <a:prstGeom prst="rect">
            <a:avLst/>
          </a:prstGeom>
        </p:spPr>
      </p:pic>
      <p:pic>
        <p:nvPicPr>
          <p:cNvPr id="5" name="Content Placeholder 3">
            <a:extLst>
              <a:ext uri="{FF2B5EF4-FFF2-40B4-BE49-F238E27FC236}">
                <a16:creationId xmlns:a16="http://schemas.microsoft.com/office/drawing/2014/main" id="{D73D3745-ED6E-0741-868B-480C9183A1FF}"/>
              </a:ext>
            </a:extLst>
          </p:cNvPr>
          <p:cNvPicPr>
            <a:picLocks noChangeAspect="1"/>
          </p:cNvPicPr>
          <p:nvPr/>
        </p:nvPicPr>
        <p:blipFill rotWithShape="1">
          <a:blip r:embed="rId2"/>
          <a:srcRect t="41445" b="31389"/>
          <a:stretch/>
        </p:blipFill>
        <p:spPr>
          <a:xfrm>
            <a:off x="1012289" y="3137094"/>
            <a:ext cx="7304947" cy="1814733"/>
          </a:xfrm>
          <a:prstGeom prst="rect">
            <a:avLst/>
          </a:prstGeom>
        </p:spPr>
      </p:pic>
    </p:spTree>
    <p:extLst>
      <p:ext uri="{BB962C8B-B14F-4D97-AF65-F5344CB8AC3E}">
        <p14:creationId xmlns:p14="http://schemas.microsoft.com/office/powerpoint/2010/main" val="24763375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38E29-7360-D54D-BCDD-C5D281D586BD}"/>
              </a:ext>
            </a:extLst>
          </p:cNvPr>
          <p:cNvSpPr>
            <a:spLocks noGrp="1"/>
          </p:cNvSpPr>
          <p:nvPr>
            <p:ph type="title"/>
          </p:nvPr>
        </p:nvSpPr>
        <p:spPr/>
        <p:txBody>
          <a:bodyPr>
            <a:normAutofit/>
          </a:bodyPr>
          <a:lstStyle/>
          <a:p>
            <a:r>
              <a:rPr lang="en-GB" sz="3200" dirty="0"/>
              <a:t>Protein CNTN1 associates to both genetics and microbiome</a:t>
            </a:r>
          </a:p>
        </p:txBody>
      </p:sp>
      <p:sp>
        <p:nvSpPr>
          <p:cNvPr id="5" name="Content Placeholder 4">
            <a:extLst>
              <a:ext uri="{FF2B5EF4-FFF2-40B4-BE49-F238E27FC236}">
                <a16:creationId xmlns:a16="http://schemas.microsoft.com/office/drawing/2014/main" id="{4AD50FC3-46DC-8945-B0C0-8734E12FE4B1}"/>
              </a:ext>
            </a:extLst>
          </p:cNvPr>
          <p:cNvSpPr>
            <a:spLocks noGrp="1"/>
          </p:cNvSpPr>
          <p:nvPr>
            <p:ph idx="1"/>
          </p:nvPr>
        </p:nvSpPr>
        <p:spPr/>
        <p:txBody>
          <a:bodyPr/>
          <a:lstStyle/>
          <a:p>
            <a:endParaRPr lang="en-GB" dirty="0"/>
          </a:p>
        </p:txBody>
      </p:sp>
      <p:pic>
        <p:nvPicPr>
          <p:cNvPr id="7" name="Picture 6">
            <a:extLst>
              <a:ext uri="{FF2B5EF4-FFF2-40B4-BE49-F238E27FC236}">
                <a16:creationId xmlns:a16="http://schemas.microsoft.com/office/drawing/2014/main" id="{8B280906-BCEE-264D-A772-F429E3A10C3C}"/>
              </a:ext>
            </a:extLst>
          </p:cNvPr>
          <p:cNvPicPr>
            <a:picLocks noChangeAspect="1"/>
          </p:cNvPicPr>
          <p:nvPr/>
        </p:nvPicPr>
        <p:blipFill rotWithShape="1">
          <a:blip r:embed="rId3"/>
          <a:srcRect t="53087"/>
          <a:stretch/>
        </p:blipFill>
        <p:spPr>
          <a:xfrm>
            <a:off x="304801" y="2043962"/>
            <a:ext cx="11176000" cy="3914663"/>
          </a:xfrm>
          <a:prstGeom prst="rect">
            <a:avLst/>
          </a:prstGeom>
        </p:spPr>
      </p:pic>
      <p:sp>
        <p:nvSpPr>
          <p:cNvPr id="6" name="TextBox 5">
            <a:extLst>
              <a:ext uri="{FF2B5EF4-FFF2-40B4-BE49-F238E27FC236}">
                <a16:creationId xmlns:a16="http://schemas.microsoft.com/office/drawing/2014/main" id="{5137EE6D-BD27-C342-8D42-FDBD81942F94}"/>
              </a:ext>
            </a:extLst>
          </p:cNvPr>
          <p:cNvSpPr txBox="1"/>
          <p:nvPr/>
        </p:nvSpPr>
        <p:spPr>
          <a:xfrm>
            <a:off x="9841424" y="6169709"/>
            <a:ext cx="2350577" cy="646331"/>
          </a:xfrm>
          <a:prstGeom prst="rect">
            <a:avLst/>
          </a:prstGeom>
          <a:noFill/>
        </p:spPr>
        <p:txBody>
          <a:bodyPr wrap="square" rtlCol="0">
            <a:spAutoFit/>
          </a:bodyPr>
          <a:lstStyle/>
          <a:p>
            <a:r>
              <a:rPr lang="en-GB" dirty="0" err="1"/>
              <a:t>Zhernakova</a:t>
            </a:r>
            <a:r>
              <a:rPr lang="en-GB" dirty="0"/>
              <a:t> </a:t>
            </a:r>
            <a:r>
              <a:rPr lang="en-GB" i="1" dirty="0"/>
              <a:t>et al.</a:t>
            </a:r>
            <a:r>
              <a:rPr lang="en-GB" dirty="0"/>
              <a:t>, </a:t>
            </a:r>
            <a:r>
              <a:rPr lang="en-GB" i="1" dirty="0"/>
              <a:t>Nature Genetics</a:t>
            </a:r>
            <a:r>
              <a:rPr lang="en-GB" dirty="0"/>
              <a:t> (2018)</a:t>
            </a:r>
          </a:p>
        </p:txBody>
      </p:sp>
    </p:spTree>
    <p:extLst>
      <p:ext uri="{BB962C8B-B14F-4D97-AF65-F5344CB8AC3E}">
        <p14:creationId xmlns:p14="http://schemas.microsoft.com/office/powerpoint/2010/main" val="24289849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48D71C-CA8F-BA48-A1E3-5D02D8992014}"/>
              </a:ext>
            </a:extLst>
          </p:cNvPr>
          <p:cNvSpPr>
            <a:spLocks noGrp="1"/>
          </p:cNvSpPr>
          <p:nvPr>
            <p:ph idx="1"/>
          </p:nvPr>
        </p:nvSpPr>
        <p:spPr>
          <a:xfrm>
            <a:off x="189782" y="797718"/>
            <a:ext cx="5175849" cy="5262563"/>
          </a:xfrm>
        </p:spPr>
        <p:txBody>
          <a:bodyPr/>
          <a:lstStyle/>
          <a:p>
            <a:pPr marL="0" indent="0">
              <a:buNone/>
            </a:pPr>
            <a:r>
              <a:rPr lang="en-GB" dirty="0"/>
              <a:t>Quantitative trait loci exist for </a:t>
            </a:r>
            <a:r>
              <a:rPr lang="en-GB" b="1" dirty="0"/>
              <a:t>many</a:t>
            </a:r>
            <a:r>
              <a:rPr lang="en-GB" dirty="0"/>
              <a:t> more layers of omics data</a:t>
            </a:r>
          </a:p>
          <a:p>
            <a:pPr marL="0" indent="0">
              <a:buNone/>
            </a:pPr>
            <a:endParaRPr lang="en-GB" dirty="0"/>
          </a:p>
          <a:p>
            <a:pPr marL="0" indent="0">
              <a:buNone/>
            </a:pPr>
            <a:r>
              <a:rPr lang="en-GB" dirty="0"/>
              <a:t>Meaningful integration is key</a:t>
            </a:r>
          </a:p>
        </p:txBody>
      </p:sp>
      <p:pic>
        <p:nvPicPr>
          <p:cNvPr id="4" name="Picture 3">
            <a:extLst>
              <a:ext uri="{FF2B5EF4-FFF2-40B4-BE49-F238E27FC236}">
                <a16:creationId xmlns:a16="http://schemas.microsoft.com/office/drawing/2014/main" id="{F6A926B4-1FA6-C347-B95D-8BF64C8D49B9}"/>
              </a:ext>
            </a:extLst>
          </p:cNvPr>
          <p:cNvPicPr>
            <a:picLocks noChangeAspect="1"/>
          </p:cNvPicPr>
          <p:nvPr/>
        </p:nvPicPr>
        <p:blipFill>
          <a:blip r:embed="rId2"/>
          <a:stretch>
            <a:fillRect/>
          </a:stretch>
        </p:blipFill>
        <p:spPr>
          <a:xfrm>
            <a:off x="5779698" y="32843"/>
            <a:ext cx="3864634" cy="6825157"/>
          </a:xfrm>
          <a:prstGeom prst="rect">
            <a:avLst/>
          </a:prstGeom>
        </p:spPr>
      </p:pic>
      <p:sp>
        <p:nvSpPr>
          <p:cNvPr id="7" name="TextBox 6">
            <a:extLst>
              <a:ext uri="{FF2B5EF4-FFF2-40B4-BE49-F238E27FC236}">
                <a16:creationId xmlns:a16="http://schemas.microsoft.com/office/drawing/2014/main" id="{1488E197-FB6A-004E-91CC-C12259574CC1}"/>
              </a:ext>
            </a:extLst>
          </p:cNvPr>
          <p:cNvSpPr txBox="1"/>
          <p:nvPr/>
        </p:nvSpPr>
        <p:spPr>
          <a:xfrm>
            <a:off x="8137584" y="6060281"/>
            <a:ext cx="3864634" cy="707886"/>
          </a:xfrm>
          <a:prstGeom prst="rect">
            <a:avLst/>
          </a:prstGeom>
          <a:noFill/>
        </p:spPr>
        <p:txBody>
          <a:bodyPr wrap="square" rtlCol="0">
            <a:spAutoFit/>
          </a:bodyPr>
          <a:lstStyle/>
          <a:p>
            <a:pPr algn="r" defTabSz="914353"/>
            <a:r>
              <a:rPr lang="nl-NL" sz="2000" dirty="0" err="1">
                <a:solidFill>
                  <a:prstClr val="white">
                    <a:lumMod val="50000"/>
                  </a:prstClr>
                </a:solidFill>
                <a:latin typeface="Gill Sans MT"/>
              </a:rPr>
              <a:t>Vandiedonck</a:t>
            </a:r>
            <a:r>
              <a:rPr lang="nl-NL" sz="2000" dirty="0">
                <a:solidFill>
                  <a:prstClr val="white">
                    <a:lumMod val="50000"/>
                  </a:prstClr>
                </a:solidFill>
                <a:latin typeface="Gill Sans MT"/>
              </a:rPr>
              <a:t>, </a:t>
            </a:r>
          </a:p>
          <a:p>
            <a:pPr algn="r" defTabSz="914353"/>
            <a:r>
              <a:rPr lang="nl-NL" sz="2000" dirty="0" err="1">
                <a:solidFill>
                  <a:prstClr val="white">
                    <a:lumMod val="50000"/>
                  </a:prstClr>
                </a:solidFill>
                <a:latin typeface="Gill Sans MT"/>
              </a:rPr>
              <a:t>Clin</a:t>
            </a:r>
            <a:r>
              <a:rPr lang="nl-NL" sz="2000" dirty="0">
                <a:solidFill>
                  <a:prstClr val="white">
                    <a:lumMod val="50000"/>
                  </a:prstClr>
                </a:solidFill>
                <a:latin typeface="Gill Sans MT"/>
              </a:rPr>
              <a:t>. Genetics 2017</a:t>
            </a:r>
            <a:endParaRPr lang="en-US" sz="2000" dirty="0">
              <a:solidFill>
                <a:prstClr val="white">
                  <a:lumMod val="50000"/>
                </a:prstClr>
              </a:solidFill>
              <a:latin typeface="Gill Sans MT"/>
            </a:endParaRPr>
          </a:p>
        </p:txBody>
      </p:sp>
    </p:spTree>
    <p:extLst>
      <p:ext uri="{BB962C8B-B14F-4D97-AF65-F5344CB8AC3E}">
        <p14:creationId xmlns:p14="http://schemas.microsoft.com/office/powerpoint/2010/main" val="4232438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5A587-6588-A843-8B83-6FF5FF934EDB}"/>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1EDCD95E-B30F-FC49-97EC-B36DE4609658}"/>
              </a:ext>
            </a:extLst>
          </p:cNvPr>
          <p:cNvSpPr>
            <a:spLocks noGrp="1"/>
          </p:cNvSpPr>
          <p:nvPr>
            <p:ph idx="1"/>
          </p:nvPr>
        </p:nvSpPr>
        <p:spPr>
          <a:xfrm>
            <a:off x="838199" y="1825625"/>
            <a:ext cx="7967133" cy="4351338"/>
          </a:xfrm>
        </p:spPr>
        <p:txBody>
          <a:bodyPr>
            <a:normAutofit/>
          </a:bodyPr>
          <a:lstStyle/>
          <a:p>
            <a:r>
              <a:rPr lang="en-GB" dirty="0"/>
              <a:t>Genetic variants on their own are informative,      but no immediate biological understanding</a:t>
            </a:r>
          </a:p>
          <a:p>
            <a:endParaRPr lang="en-GB" dirty="0"/>
          </a:p>
          <a:p>
            <a:r>
              <a:rPr lang="en-GB" dirty="0"/>
              <a:t>Increasingly more molecular data layers (‘omics’)</a:t>
            </a:r>
          </a:p>
          <a:p>
            <a:endParaRPr lang="en-GB" dirty="0"/>
          </a:p>
          <a:p>
            <a:r>
              <a:rPr lang="en-GB" dirty="0"/>
              <a:t>Fundamental understanding of omics and their interplay crucial to understanding disease</a:t>
            </a:r>
          </a:p>
          <a:p>
            <a:endParaRPr lang="en-GB" dirty="0"/>
          </a:p>
          <a:p>
            <a:r>
              <a:rPr lang="en-GB" dirty="0"/>
              <a:t>Genetic &amp; molecular profiling in your doctor’s office</a:t>
            </a:r>
          </a:p>
        </p:txBody>
      </p:sp>
      <p:pic>
        <p:nvPicPr>
          <p:cNvPr id="8" name="Content Placeholder 3">
            <a:extLst>
              <a:ext uri="{FF2B5EF4-FFF2-40B4-BE49-F238E27FC236}">
                <a16:creationId xmlns:a16="http://schemas.microsoft.com/office/drawing/2014/main" id="{1DD9A536-A630-0048-862F-A87DFC617CFA}"/>
              </a:ext>
            </a:extLst>
          </p:cNvPr>
          <p:cNvPicPr>
            <a:picLocks noChangeAspect="1"/>
          </p:cNvPicPr>
          <p:nvPr/>
        </p:nvPicPr>
        <p:blipFill>
          <a:blip r:embed="rId3">
            <a:alphaModFix/>
          </a:blip>
          <a:stretch>
            <a:fillRect/>
          </a:stretch>
        </p:blipFill>
        <p:spPr>
          <a:xfrm>
            <a:off x="8100630" y="322792"/>
            <a:ext cx="4091370" cy="3741208"/>
          </a:xfrm>
          <a:prstGeom prst="rect">
            <a:avLst/>
          </a:prstGeom>
        </p:spPr>
      </p:pic>
      <p:pic>
        <p:nvPicPr>
          <p:cNvPr id="9" name="Picture 8">
            <a:extLst>
              <a:ext uri="{FF2B5EF4-FFF2-40B4-BE49-F238E27FC236}">
                <a16:creationId xmlns:a16="http://schemas.microsoft.com/office/drawing/2014/main" id="{FC50D29C-17A5-F845-B668-528E643198A3}"/>
              </a:ext>
            </a:extLst>
          </p:cNvPr>
          <p:cNvPicPr>
            <a:picLocks noChangeAspect="1"/>
          </p:cNvPicPr>
          <p:nvPr/>
        </p:nvPicPr>
        <p:blipFill>
          <a:blip r:embed="rId4"/>
          <a:stretch>
            <a:fillRect/>
          </a:stretch>
        </p:blipFill>
        <p:spPr>
          <a:xfrm>
            <a:off x="9025465" y="4611473"/>
            <a:ext cx="3166535" cy="2246528"/>
          </a:xfrm>
          <a:prstGeom prst="rect">
            <a:avLst/>
          </a:prstGeom>
        </p:spPr>
      </p:pic>
    </p:spTree>
    <p:extLst>
      <p:ext uri="{BB962C8B-B14F-4D97-AF65-F5344CB8AC3E}">
        <p14:creationId xmlns:p14="http://schemas.microsoft.com/office/powerpoint/2010/main" val="321479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57E9A-5B60-5E41-A674-0E7A2F69DE01}"/>
              </a:ext>
            </a:extLst>
          </p:cNvPr>
          <p:cNvSpPr>
            <a:spLocks noGrp="1"/>
          </p:cNvSpPr>
          <p:nvPr>
            <p:ph type="title"/>
          </p:nvPr>
        </p:nvSpPr>
        <p:spPr/>
        <p:txBody>
          <a:bodyPr/>
          <a:lstStyle/>
          <a:p>
            <a:r>
              <a:rPr lang="en-GB" dirty="0"/>
              <a:t>How do GWAS variants contribute to traits?</a:t>
            </a:r>
          </a:p>
        </p:txBody>
      </p:sp>
      <p:sp>
        <p:nvSpPr>
          <p:cNvPr id="7" name="Shape 241">
            <a:extLst>
              <a:ext uri="{FF2B5EF4-FFF2-40B4-BE49-F238E27FC236}">
                <a16:creationId xmlns:a16="http://schemas.microsoft.com/office/drawing/2014/main" id="{883D6DD7-8A21-E74C-8B23-7612F3B56A0B}"/>
              </a:ext>
            </a:extLst>
          </p:cNvPr>
          <p:cNvSpPr/>
          <p:nvPr/>
        </p:nvSpPr>
        <p:spPr>
          <a:xfrm>
            <a:off x="659683" y="1724236"/>
            <a:ext cx="3901930" cy="564322"/>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spAutoFit/>
          </a:bodyPr>
          <a:lstStyle>
            <a:lvl1pPr>
              <a:lnSpc>
                <a:spcPts val="3800"/>
              </a:lnSpc>
              <a:tabLst>
                <a:tab pos="1066800" algn="l"/>
              </a:tabLst>
              <a:defRPr sz="3200"/>
            </a:lvl1pPr>
          </a:lstStyle>
          <a:p>
            <a:pPr algn="ctr"/>
            <a:r>
              <a:rPr sz="3600" dirty="0"/>
              <a:t>Genetic </a:t>
            </a:r>
            <a:r>
              <a:rPr lang="en-US" sz="3600" dirty="0"/>
              <a:t>variants</a:t>
            </a:r>
            <a:endParaRPr sz="3600" dirty="0"/>
          </a:p>
        </p:txBody>
      </p:sp>
      <p:sp>
        <p:nvSpPr>
          <p:cNvPr id="10" name="Shape 241">
            <a:extLst>
              <a:ext uri="{FF2B5EF4-FFF2-40B4-BE49-F238E27FC236}">
                <a16:creationId xmlns:a16="http://schemas.microsoft.com/office/drawing/2014/main" id="{2BF5A83A-4642-C74A-AD20-B4EB476F0279}"/>
              </a:ext>
            </a:extLst>
          </p:cNvPr>
          <p:cNvSpPr/>
          <p:nvPr/>
        </p:nvSpPr>
        <p:spPr>
          <a:xfrm>
            <a:off x="9056575" y="1745682"/>
            <a:ext cx="1697248" cy="564257"/>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spAutoFit/>
          </a:bodyPr>
          <a:lstStyle>
            <a:lvl1pPr>
              <a:lnSpc>
                <a:spcPts val="3800"/>
              </a:lnSpc>
              <a:tabLst>
                <a:tab pos="1066800" algn="l"/>
              </a:tabLst>
              <a:defRPr sz="3200"/>
            </a:lvl1pPr>
          </a:lstStyle>
          <a:p>
            <a:pPr algn="ctr"/>
            <a:r>
              <a:rPr lang="en-US" sz="3600" dirty="0"/>
              <a:t>Trait</a:t>
            </a:r>
          </a:p>
        </p:txBody>
      </p:sp>
      <p:pic>
        <p:nvPicPr>
          <p:cNvPr id="11" name="Picture 10">
            <a:extLst>
              <a:ext uri="{FF2B5EF4-FFF2-40B4-BE49-F238E27FC236}">
                <a16:creationId xmlns:a16="http://schemas.microsoft.com/office/drawing/2014/main" id="{E359F73F-E812-3E48-8437-E3A6DD57E8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8612" y="639149"/>
            <a:ext cx="12520609" cy="7074424"/>
          </a:xfrm>
          <a:prstGeom prst="rect">
            <a:avLst/>
          </a:prstGeom>
        </p:spPr>
      </p:pic>
    </p:spTree>
    <p:extLst>
      <p:ext uri="{BB962C8B-B14F-4D97-AF65-F5344CB8AC3E}">
        <p14:creationId xmlns:p14="http://schemas.microsoft.com/office/powerpoint/2010/main" val="32316074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9F83F-8B2F-A44C-996F-1F6BC0F84EBC}"/>
              </a:ext>
            </a:extLst>
          </p:cNvPr>
          <p:cNvSpPr>
            <a:spLocks noGrp="1"/>
          </p:cNvSpPr>
          <p:nvPr>
            <p:ph type="title"/>
          </p:nvPr>
        </p:nvSpPr>
        <p:spPr>
          <a:xfrm>
            <a:off x="838200" y="137989"/>
            <a:ext cx="10515600" cy="454272"/>
          </a:xfrm>
        </p:spPr>
        <p:txBody>
          <a:bodyPr>
            <a:normAutofit fontScale="90000"/>
          </a:bodyPr>
          <a:lstStyle/>
          <a:p>
            <a:r>
              <a:rPr lang="en-GB" dirty="0"/>
              <a:t>Resources to do GWAS follow-up</a:t>
            </a:r>
          </a:p>
        </p:txBody>
      </p:sp>
      <p:sp>
        <p:nvSpPr>
          <p:cNvPr id="3" name="Content Placeholder 2">
            <a:extLst>
              <a:ext uri="{FF2B5EF4-FFF2-40B4-BE49-F238E27FC236}">
                <a16:creationId xmlns:a16="http://schemas.microsoft.com/office/drawing/2014/main" id="{F757F913-9403-5B4D-8366-B62FDDDB748E}"/>
              </a:ext>
            </a:extLst>
          </p:cNvPr>
          <p:cNvSpPr>
            <a:spLocks noGrp="1"/>
          </p:cNvSpPr>
          <p:nvPr>
            <p:ph idx="1"/>
          </p:nvPr>
        </p:nvSpPr>
        <p:spPr>
          <a:xfrm>
            <a:off x="838200" y="874260"/>
            <a:ext cx="10515600" cy="5983740"/>
          </a:xfrm>
        </p:spPr>
        <p:txBody>
          <a:bodyPr>
            <a:normAutofit fontScale="92500" lnSpcReduction="20000"/>
          </a:bodyPr>
          <a:lstStyle/>
          <a:p>
            <a:r>
              <a:rPr lang="en-GB" dirty="0" err="1"/>
              <a:t>LocusZoom</a:t>
            </a:r>
            <a:r>
              <a:rPr lang="en-GB" dirty="0"/>
              <a:t>: </a:t>
            </a:r>
            <a:r>
              <a:rPr lang="en-US" dirty="0">
                <a:hlinkClick r:id="rId3"/>
              </a:rPr>
              <a:t>http://locuszoom.org/</a:t>
            </a:r>
            <a:endParaRPr lang="en-US" dirty="0"/>
          </a:p>
          <a:p>
            <a:pPr marL="457200" lvl="1" indent="0">
              <a:buNone/>
            </a:pPr>
            <a:r>
              <a:rPr lang="en-US" dirty="0">
                <a:solidFill>
                  <a:schemeClr val="bg1">
                    <a:lumMod val="50000"/>
                  </a:schemeClr>
                </a:solidFill>
              </a:rPr>
              <a:t>To make zoomed in plots of region of interest</a:t>
            </a:r>
          </a:p>
          <a:p>
            <a:r>
              <a:rPr lang="en-GB" dirty="0"/>
              <a:t>LD link: </a:t>
            </a:r>
            <a:r>
              <a:rPr lang="en-US" dirty="0">
                <a:hlinkClick r:id="rId4"/>
              </a:rPr>
              <a:t>https://ldlink.nci.nih.gov/</a:t>
            </a:r>
            <a:endParaRPr lang="en-US" dirty="0"/>
          </a:p>
          <a:p>
            <a:pPr marL="457200" lvl="1" indent="0">
              <a:buNone/>
            </a:pPr>
            <a:r>
              <a:rPr lang="en-US" dirty="0">
                <a:solidFill>
                  <a:schemeClr val="bg1">
                    <a:lumMod val="50000"/>
                  </a:schemeClr>
                </a:solidFill>
              </a:rPr>
              <a:t>To assess linkage disequilibrium between SNPs (how tightly SNPs are linked)</a:t>
            </a:r>
          </a:p>
          <a:p>
            <a:r>
              <a:rPr lang="en-US" dirty="0"/>
              <a:t>UCSC genome browser: </a:t>
            </a:r>
            <a:r>
              <a:rPr lang="en-US" dirty="0">
                <a:hlinkClick r:id="rId5"/>
              </a:rPr>
              <a:t>https://genome-euro.ucsc.edu/index.html</a:t>
            </a:r>
            <a:endParaRPr lang="en-US" dirty="0"/>
          </a:p>
          <a:p>
            <a:pPr marL="457200" lvl="1" indent="0">
              <a:buNone/>
            </a:pPr>
            <a:r>
              <a:rPr lang="en-US" dirty="0">
                <a:solidFill>
                  <a:schemeClr val="bg1">
                    <a:lumMod val="50000"/>
                  </a:schemeClr>
                </a:solidFill>
              </a:rPr>
              <a:t>To see location of SNPs and genes, very customizable</a:t>
            </a:r>
          </a:p>
          <a:p>
            <a:r>
              <a:rPr lang="en-US" dirty="0"/>
              <a:t>GWAS catalog: </a:t>
            </a:r>
            <a:r>
              <a:rPr lang="en-US" dirty="0">
                <a:hlinkClick r:id="rId6"/>
              </a:rPr>
              <a:t>https://www.ebi.ac.uk/gwas/</a:t>
            </a:r>
            <a:endParaRPr lang="en-US" dirty="0"/>
          </a:p>
          <a:p>
            <a:pPr marL="457200" lvl="1" indent="0">
              <a:buNone/>
            </a:pPr>
            <a:r>
              <a:rPr lang="en-US" dirty="0">
                <a:solidFill>
                  <a:schemeClr val="bg1">
                    <a:lumMod val="50000"/>
                  </a:schemeClr>
                </a:solidFill>
              </a:rPr>
              <a:t>To view and download known GWAS associations from many traits</a:t>
            </a:r>
          </a:p>
          <a:p>
            <a:r>
              <a:rPr lang="en-US" dirty="0" err="1"/>
              <a:t>eQTLGen</a:t>
            </a:r>
            <a:r>
              <a:rPr lang="en-US" dirty="0"/>
              <a:t>: </a:t>
            </a:r>
            <a:r>
              <a:rPr lang="en-US" dirty="0">
                <a:hlinkClick r:id="rId7"/>
              </a:rPr>
              <a:t>https://eqtlgen.org/</a:t>
            </a:r>
            <a:endParaRPr lang="en-US" dirty="0"/>
          </a:p>
          <a:p>
            <a:pPr marL="457200" lvl="1" indent="0">
              <a:buNone/>
            </a:pPr>
            <a:r>
              <a:rPr lang="en-US" dirty="0">
                <a:solidFill>
                  <a:schemeClr val="bg1">
                    <a:lumMod val="50000"/>
                  </a:schemeClr>
                </a:solidFill>
              </a:rPr>
              <a:t>To view and download </a:t>
            </a:r>
            <a:r>
              <a:rPr lang="en-US" i="1" dirty="0">
                <a:solidFill>
                  <a:schemeClr val="bg1">
                    <a:lumMod val="50000"/>
                  </a:schemeClr>
                </a:solidFill>
              </a:rPr>
              <a:t>cis</a:t>
            </a:r>
            <a:r>
              <a:rPr lang="en-US" dirty="0">
                <a:solidFill>
                  <a:schemeClr val="bg1">
                    <a:lumMod val="50000"/>
                  </a:schemeClr>
                </a:solidFill>
              </a:rPr>
              <a:t>- and </a:t>
            </a:r>
            <a:r>
              <a:rPr lang="en-US" i="1" dirty="0">
                <a:solidFill>
                  <a:schemeClr val="bg1">
                    <a:lumMod val="50000"/>
                  </a:schemeClr>
                </a:solidFill>
              </a:rPr>
              <a:t>trans</a:t>
            </a:r>
            <a:r>
              <a:rPr lang="en-US" dirty="0">
                <a:solidFill>
                  <a:schemeClr val="bg1">
                    <a:lumMod val="50000"/>
                  </a:schemeClr>
                </a:solidFill>
              </a:rPr>
              <a:t>-eQTLs from </a:t>
            </a:r>
            <a:r>
              <a:rPr lang="en-US" dirty="0" err="1">
                <a:solidFill>
                  <a:schemeClr val="bg1">
                    <a:lumMod val="50000"/>
                  </a:schemeClr>
                </a:solidFill>
              </a:rPr>
              <a:t>eQTLGen</a:t>
            </a:r>
            <a:endParaRPr lang="en-US" dirty="0">
              <a:solidFill>
                <a:schemeClr val="bg1">
                  <a:lumMod val="50000"/>
                </a:schemeClr>
              </a:solidFill>
            </a:endParaRPr>
          </a:p>
          <a:p>
            <a:r>
              <a:rPr lang="en-US" dirty="0"/>
              <a:t>BIOS eQTLs &amp; meQTLs: </a:t>
            </a:r>
            <a:r>
              <a:rPr lang="en-US" dirty="0">
                <a:hlinkClick r:id="rId8"/>
              </a:rPr>
              <a:t>https://genenetwork.nl/biosqtlbrowser/</a:t>
            </a:r>
            <a:endParaRPr lang="en-US" dirty="0"/>
          </a:p>
          <a:p>
            <a:pPr marL="457200" lvl="1" indent="0">
              <a:buNone/>
            </a:pPr>
            <a:r>
              <a:rPr lang="en-US" dirty="0">
                <a:solidFill>
                  <a:schemeClr val="bg1">
                    <a:lumMod val="50000"/>
                  </a:schemeClr>
                </a:solidFill>
              </a:rPr>
              <a:t>To view and download </a:t>
            </a:r>
            <a:r>
              <a:rPr lang="en-US" i="1" dirty="0">
                <a:solidFill>
                  <a:schemeClr val="bg1">
                    <a:lumMod val="50000"/>
                  </a:schemeClr>
                </a:solidFill>
              </a:rPr>
              <a:t>cis</a:t>
            </a:r>
            <a:r>
              <a:rPr lang="en-US" dirty="0">
                <a:solidFill>
                  <a:schemeClr val="bg1">
                    <a:lumMod val="50000"/>
                  </a:schemeClr>
                </a:solidFill>
              </a:rPr>
              <a:t>- and </a:t>
            </a:r>
            <a:r>
              <a:rPr lang="en-US" i="1" dirty="0">
                <a:solidFill>
                  <a:schemeClr val="bg1">
                    <a:lumMod val="50000"/>
                  </a:schemeClr>
                </a:solidFill>
              </a:rPr>
              <a:t>trans</a:t>
            </a:r>
            <a:r>
              <a:rPr lang="en-US" dirty="0">
                <a:solidFill>
                  <a:schemeClr val="bg1">
                    <a:lumMod val="50000"/>
                  </a:schemeClr>
                </a:solidFill>
              </a:rPr>
              <a:t>-eQTLs &amp; meQTLs from BIOS</a:t>
            </a:r>
          </a:p>
          <a:p>
            <a:r>
              <a:rPr lang="en-US" dirty="0"/>
              <a:t>FUMA: </a:t>
            </a:r>
            <a:r>
              <a:rPr lang="en-US" dirty="0">
                <a:hlinkClick r:id="rId9"/>
              </a:rPr>
              <a:t>https://fuma.ctglab.nl/</a:t>
            </a:r>
            <a:endParaRPr lang="en-US" dirty="0"/>
          </a:p>
          <a:p>
            <a:pPr marL="457200" lvl="1" indent="0">
              <a:buNone/>
            </a:pPr>
            <a:r>
              <a:rPr lang="en-US" dirty="0">
                <a:solidFill>
                  <a:schemeClr val="bg1">
                    <a:lumMod val="50000"/>
                  </a:schemeClr>
                </a:solidFill>
              </a:rPr>
              <a:t>Integrated suite to interpret GWAS summary statistics using many tools and datasets</a:t>
            </a:r>
          </a:p>
          <a:p>
            <a:r>
              <a:rPr lang="en-US" dirty="0"/>
              <a:t>Gene atlas: </a:t>
            </a:r>
            <a:r>
              <a:rPr lang="en-US" dirty="0">
                <a:hlinkClick r:id="rId10"/>
              </a:rPr>
              <a:t>http://geneatlas.roslin.ed.ac.uk/</a:t>
            </a:r>
            <a:endParaRPr lang="en-US" dirty="0"/>
          </a:p>
          <a:p>
            <a:pPr marL="457200" lvl="1" indent="0">
              <a:buNone/>
            </a:pPr>
            <a:r>
              <a:rPr lang="en-US" dirty="0">
                <a:solidFill>
                  <a:schemeClr val="bg1">
                    <a:lumMod val="50000"/>
                  </a:schemeClr>
                </a:solidFill>
              </a:rPr>
              <a:t>To identify other traits associated with your SNP of interest</a:t>
            </a:r>
          </a:p>
          <a:p>
            <a:endParaRPr lang="en-GB" dirty="0"/>
          </a:p>
        </p:txBody>
      </p:sp>
    </p:spTree>
    <p:extLst>
      <p:ext uri="{BB962C8B-B14F-4D97-AF65-F5344CB8AC3E}">
        <p14:creationId xmlns:p14="http://schemas.microsoft.com/office/powerpoint/2010/main" val="1449521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57E9A-5B60-5E41-A674-0E7A2F69DE01}"/>
              </a:ext>
            </a:extLst>
          </p:cNvPr>
          <p:cNvSpPr>
            <a:spLocks noGrp="1"/>
          </p:cNvSpPr>
          <p:nvPr>
            <p:ph type="title"/>
          </p:nvPr>
        </p:nvSpPr>
        <p:spPr/>
        <p:txBody>
          <a:bodyPr/>
          <a:lstStyle/>
          <a:p>
            <a:r>
              <a:rPr lang="en-GB" dirty="0"/>
              <a:t>How do GWAS variants contribute to traits?</a:t>
            </a:r>
          </a:p>
        </p:txBody>
      </p:sp>
      <p:sp>
        <p:nvSpPr>
          <p:cNvPr id="7" name="Shape 241">
            <a:extLst>
              <a:ext uri="{FF2B5EF4-FFF2-40B4-BE49-F238E27FC236}">
                <a16:creationId xmlns:a16="http://schemas.microsoft.com/office/drawing/2014/main" id="{883D6DD7-8A21-E74C-8B23-7612F3B56A0B}"/>
              </a:ext>
            </a:extLst>
          </p:cNvPr>
          <p:cNvSpPr/>
          <p:nvPr/>
        </p:nvSpPr>
        <p:spPr>
          <a:xfrm>
            <a:off x="659683" y="1724236"/>
            <a:ext cx="3901930" cy="564322"/>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spAutoFit/>
          </a:bodyPr>
          <a:lstStyle>
            <a:lvl1pPr>
              <a:lnSpc>
                <a:spcPts val="3800"/>
              </a:lnSpc>
              <a:tabLst>
                <a:tab pos="1066800" algn="l"/>
              </a:tabLst>
              <a:defRPr sz="3200"/>
            </a:lvl1pPr>
          </a:lstStyle>
          <a:p>
            <a:pPr algn="ctr"/>
            <a:r>
              <a:rPr sz="3600" dirty="0"/>
              <a:t>Genetic </a:t>
            </a:r>
            <a:r>
              <a:rPr lang="en-US" sz="3600" dirty="0"/>
              <a:t>variants</a:t>
            </a:r>
            <a:endParaRPr sz="3600" dirty="0"/>
          </a:p>
        </p:txBody>
      </p:sp>
      <p:sp>
        <p:nvSpPr>
          <p:cNvPr id="10" name="Shape 241">
            <a:extLst>
              <a:ext uri="{FF2B5EF4-FFF2-40B4-BE49-F238E27FC236}">
                <a16:creationId xmlns:a16="http://schemas.microsoft.com/office/drawing/2014/main" id="{2BF5A83A-4642-C74A-AD20-B4EB476F0279}"/>
              </a:ext>
            </a:extLst>
          </p:cNvPr>
          <p:cNvSpPr/>
          <p:nvPr/>
        </p:nvSpPr>
        <p:spPr>
          <a:xfrm>
            <a:off x="9056575" y="1745682"/>
            <a:ext cx="1697248" cy="564257"/>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spAutoFit/>
          </a:bodyPr>
          <a:lstStyle>
            <a:lvl1pPr>
              <a:lnSpc>
                <a:spcPts val="3800"/>
              </a:lnSpc>
              <a:tabLst>
                <a:tab pos="1066800" algn="l"/>
              </a:tabLst>
              <a:defRPr sz="3200"/>
            </a:lvl1pPr>
          </a:lstStyle>
          <a:p>
            <a:pPr algn="ctr"/>
            <a:r>
              <a:rPr lang="en-US" sz="3600" dirty="0"/>
              <a:t>Trait</a:t>
            </a:r>
          </a:p>
        </p:txBody>
      </p:sp>
      <p:pic>
        <p:nvPicPr>
          <p:cNvPr id="11" name="Picture 10">
            <a:extLst>
              <a:ext uri="{FF2B5EF4-FFF2-40B4-BE49-F238E27FC236}">
                <a16:creationId xmlns:a16="http://schemas.microsoft.com/office/drawing/2014/main" id="{E359F73F-E812-3E48-8437-E3A6DD57E8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8611" y="639149"/>
            <a:ext cx="12520607" cy="7074424"/>
          </a:xfrm>
          <a:prstGeom prst="rect">
            <a:avLst/>
          </a:prstGeom>
        </p:spPr>
      </p:pic>
    </p:spTree>
    <p:extLst>
      <p:ext uri="{BB962C8B-B14F-4D97-AF65-F5344CB8AC3E}">
        <p14:creationId xmlns:p14="http://schemas.microsoft.com/office/powerpoint/2010/main" val="3000104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5A587-6588-A843-8B83-6FF5FF934EDB}"/>
              </a:ext>
            </a:extLst>
          </p:cNvPr>
          <p:cNvSpPr>
            <a:spLocks noGrp="1"/>
          </p:cNvSpPr>
          <p:nvPr>
            <p:ph type="title"/>
          </p:nvPr>
        </p:nvSpPr>
        <p:spPr/>
        <p:txBody>
          <a:bodyPr/>
          <a:lstStyle/>
          <a:p>
            <a:endParaRPr lang="en-GB"/>
          </a:p>
        </p:txBody>
      </p:sp>
      <p:pic>
        <p:nvPicPr>
          <p:cNvPr id="4" name="Content Placeholder 3">
            <a:extLst>
              <a:ext uri="{FF2B5EF4-FFF2-40B4-BE49-F238E27FC236}">
                <a16:creationId xmlns:a16="http://schemas.microsoft.com/office/drawing/2014/main" id="{CF5A4B30-B75A-0048-A395-484A97F891E0}"/>
              </a:ext>
            </a:extLst>
          </p:cNvPr>
          <p:cNvPicPr>
            <a:picLocks noGrp="1" noChangeAspect="1"/>
          </p:cNvPicPr>
          <p:nvPr>
            <p:ph idx="1"/>
          </p:nvPr>
        </p:nvPicPr>
        <p:blipFill>
          <a:blip r:embed="rId2"/>
          <a:stretch>
            <a:fillRect/>
          </a:stretch>
        </p:blipFill>
        <p:spPr>
          <a:xfrm>
            <a:off x="1012291" y="365125"/>
            <a:ext cx="7304947" cy="6679749"/>
          </a:xfrm>
          <a:prstGeom prst="rect">
            <a:avLst/>
          </a:prstGeom>
        </p:spPr>
      </p:pic>
      <p:pic>
        <p:nvPicPr>
          <p:cNvPr id="5" name="Picture 4">
            <a:extLst>
              <a:ext uri="{FF2B5EF4-FFF2-40B4-BE49-F238E27FC236}">
                <a16:creationId xmlns:a16="http://schemas.microsoft.com/office/drawing/2014/main" id="{A2B5C8C0-3D38-C148-9CAC-9F73C16F7C8A}"/>
              </a:ext>
            </a:extLst>
          </p:cNvPr>
          <p:cNvPicPr>
            <a:picLocks noChangeAspect="1"/>
          </p:cNvPicPr>
          <p:nvPr/>
        </p:nvPicPr>
        <p:blipFill>
          <a:blip r:embed="rId3"/>
          <a:stretch>
            <a:fillRect/>
          </a:stretch>
        </p:blipFill>
        <p:spPr>
          <a:xfrm>
            <a:off x="7955919" y="4191000"/>
            <a:ext cx="3759200" cy="2667000"/>
          </a:xfrm>
          <a:prstGeom prst="rect">
            <a:avLst/>
          </a:prstGeom>
        </p:spPr>
      </p:pic>
    </p:spTree>
    <p:extLst>
      <p:ext uri="{BB962C8B-B14F-4D97-AF65-F5344CB8AC3E}">
        <p14:creationId xmlns:p14="http://schemas.microsoft.com/office/powerpoint/2010/main" val="402107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5A587-6588-A843-8B83-6FF5FF934EDB}"/>
              </a:ext>
            </a:extLst>
          </p:cNvPr>
          <p:cNvSpPr>
            <a:spLocks noGrp="1"/>
          </p:cNvSpPr>
          <p:nvPr>
            <p:ph type="title"/>
          </p:nvPr>
        </p:nvSpPr>
        <p:spPr/>
        <p:txBody>
          <a:bodyPr/>
          <a:lstStyle/>
          <a:p>
            <a:endParaRPr lang="en-GB"/>
          </a:p>
        </p:txBody>
      </p:sp>
      <p:pic>
        <p:nvPicPr>
          <p:cNvPr id="4" name="Content Placeholder 3">
            <a:extLst>
              <a:ext uri="{FF2B5EF4-FFF2-40B4-BE49-F238E27FC236}">
                <a16:creationId xmlns:a16="http://schemas.microsoft.com/office/drawing/2014/main" id="{CF5A4B30-B75A-0048-A395-484A97F891E0}"/>
              </a:ext>
            </a:extLst>
          </p:cNvPr>
          <p:cNvPicPr>
            <a:picLocks noGrp="1" noChangeAspect="1"/>
          </p:cNvPicPr>
          <p:nvPr>
            <p:ph idx="1"/>
          </p:nvPr>
        </p:nvPicPr>
        <p:blipFill>
          <a:blip r:embed="rId2">
            <a:alphaModFix amt="35000"/>
          </a:blip>
          <a:stretch>
            <a:fillRect/>
          </a:stretch>
        </p:blipFill>
        <p:spPr>
          <a:xfrm>
            <a:off x="1012291" y="365125"/>
            <a:ext cx="7304947" cy="6679749"/>
          </a:xfrm>
          <a:prstGeom prst="rect">
            <a:avLst/>
          </a:prstGeom>
        </p:spPr>
      </p:pic>
      <p:pic>
        <p:nvPicPr>
          <p:cNvPr id="6" name="Content Placeholder 3">
            <a:extLst>
              <a:ext uri="{FF2B5EF4-FFF2-40B4-BE49-F238E27FC236}">
                <a16:creationId xmlns:a16="http://schemas.microsoft.com/office/drawing/2014/main" id="{05542A1C-E994-0047-B243-2C244C8C35DC}"/>
              </a:ext>
            </a:extLst>
          </p:cNvPr>
          <p:cNvPicPr>
            <a:picLocks noChangeAspect="1"/>
          </p:cNvPicPr>
          <p:nvPr/>
        </p:nvPicPr>
        <p:blipFill rotWithShape="1">
          <a:blip r:embed="rId2"/>
          <a:srcRect t="26177" b="58348"/>
          <a:stretch/>
        </p:blipFill>
        <p:spPr>
          <a:xfrm>
            <a:off x="1012290" y="2107095"/>
            <a:ext cx="7304947" cy="1033669"/>
          </a:xfrm>
          <a:prstGeom prst="rect">
            <a:avLst/>
          </a:prstGeom>
        </p:spPr>
      </p:pic>
      <p:pic>
        <p:nvPicPr>
          <p:cNvPr id="7" name="Content Placeholder 3">
            <a:extLst>
              <a:ext uri="{FF2B5EF4-FFF2-40B4-BE49-F238E27FC236}">
                <a16:creationId xmlns:a16="http://schemas.microsoft.com/office/drawing/2014/main" id="{A26FB062-67B8-9445-8A54-4047BCAA731D}"/>
              </a:ext>
            </a:extLst>
          </p:cNvPr>
          <p:cNvPicPr>
            <a:picLocks noChangeAspect="1"/>
          </p:cNvPicPr>
          <p:nvPr/>
        </p:nvPicPr>
        <p:blipFill rotWithShape="1">
          <a:blip r:embed="rId2"/>
          <a:srcRect t="-1765" b="83826"/>
          <a:stretch/>
        </p:blipFill>
        <p:spPr>
          <a:xfrm>
            <a:off x="1012290" y="246203"/>
            <a:ext cx="7304947" cy="1198285"/>
          </a:xfrm>
          <a:prstGeom prst="rect">
            <a:avLst/>
          </a:prstGeom>
        </p:spPr>
      </p:pic>
    </p:spTree>
    <p:extLst>
      <p:ext uri="{BB962C8B-B14F-4D97-AF65-F5344CB8AC3E}">
        <p14:creationId xmlns:p14="http://schemas.microsoft.com/office/powerpoint/2010/main" val="12545179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2078</TotalTime>
  <Words>3573</Words>
  <Application>Microsoft Macintosh PowerPoint</Application>
  <PresentationFormat>Widescreen</PresentationFormat>
  <Paragraphs>417</Paragraphs>
  <Slides>60</Slides>
  <Notes>36</Notes>
  <HiddenSlides>11</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Gill Sans MT</vt:lpstr>
      <vt:lpstr>Helvetica Neue Condensed</vt:lpstr>
      <vt:lpstr>Office Theme</vt:lpstr>
      <vt:lpstr>Follow-up after GWAS  (expression) quantitative trait loci</vt:lpstr>
      <vt:lpstr>GWAS associations over time</vt:lpstr>
      <vt:lpstr>GWAS variants are often located between genes</vt:lpstr>
      <vt:lpstr>PowerPoint Presentation</vt:lpstr>
      <vt:lpstr>PowerPoint Presentation</vt:lpstr>
      <vt:lpstr>How do GWAS variants contribute to traits?</vt:lpstr>
      <vt:lpstr>How do GWAS variants contribute to traits?</vt:lpstr>
      <vt:lpstr>PowerPoint Presentation</vt:lpstr>
      <vt:lpstr>PowerPoint Presentation</vt:lpstr>
      <vt:lpstr>Moving from variants to genes using eQTLs</vt:lpstr>
      <vt:lpstr>Expression Quantitative Trait Locus</vt:lpstr>
      <vt:lpstr>eQTL dataset</vt:lpstr>
      <vt:lpstr>Cis- and trans-eQTLs</vt:lpstr>
      <vt:lpstr>Multiple testing in eQTL analyses</vt:lpstr>
      <vt:lpstr>False discovery rate (FDR)</vt:lpstr>
      <vt:lpstr>Permutations in eQTL analysis: mix up the labels</vt:lpstr>
      <vt:lpstr>FDR using permutations</vt:lpstr>
      <vt:lpstr>eQTLGen Consortium</vt:lpstr>
      <vt:lpstr>cis-eQTL results</vt:lpstr>
      <vt:lpstr>Almost all genes are regulated by a local genetic variant</vt:lpstr>
      <vt:lpstr>Cis-eQTL top SNPs are almost always near gene </vt:lpstr>
      <vt:lpstr>Cis-eQTL top SNPs are almost always near gene </vt:lpstr>
      <vt:lpstr>PowerPoint Presentation</vt:lpstr>
      <vt:lpstr>Many genetic risk factors affect gene expression</vt:lpstr>
      <vt:lpstr>trans-eQTL results</vt:lpstr>
      <vt:lpstr>Detection of trans-eQTLs depends on expression level </vt:lpstr>
      <vt:lpstr>Mechanisms of trans-eQTLs</vt:lpstr>
      <vt:lpstr>Trans-eQTLs can point to biological mechanisms</vt:lpstr>
      <vt:lpstr>PowerPoint Presentation</vt:lpstr>
      <vt:lpstr>PowerPoint Presentation</vt:lpstr>
      <vt:lpstr>PowerPoint Presentation</vt:lpstr>
      <vt:lpstr>PowerPoint Presentation</vt:lpstr>
      <vt:lpstr>PowerPoint Presentation</vt:lpstr>
      <vt:lpstr>Trans-eQTLs converge on driver genes</vt:lpstr>
      <vt:lpstr>Trans-eQTLs converge on driver genes</vt:lpstr>
      <vt:lpstr>Combined genetic risk associates to gene expression</vt:lpstr>
      <vt:lpstr>What is a polygenic score?</vt:lpstr>
      <vt:lpstr>eQTS identify monogenic disease pathways</vt:lpstr>
      <vt:lpstr>eQTS identify monogenic disease pathways</vt:lpstr>
      <vt:lpstr>HDL risk associates with lipid genes</vt:lpstr>
      <vt:lpstr>Immune traits manifest in specific cell types</vt:lpstr>
      <vt:lpstr>Concluding hypothesis</vt:lpstr>
      <vt:lpstr>GTEx</vt:lpstr>
      <vt:lpstr>Sharing eQTLs across tissues</vt:lpstr>
      <vt:lpstr>PowerPoint Presentation</vt:lpstr>
      <vt:lpstr>Investigating common vs. rare variants</vt:lpstr>
      <vt:lpstr>Allele Specific Expression (ASE)</vt:lpstr>
      <vt:lpstr>Interplay of genetic &amp; environmental risk factors unknown</vt:lpstr>
      <vt:lpstr>Detecting cell type dependent eQTLs in whole blood</vt:lpstr>
      <vt:lpstr>PowerPoint Presentation</vt:lpstr>
      <vt:lpstr>PowerPoint Presentation</vt:lpstr>
      <vt:lpstr>DNA methylation</vt:lpstr>
      <vt:lpstr>PowerPoint Presentation</vt:lpstr>
      <vt:lpstr>PowerPoint Presentation</vt:lpstr>
      <vt:lpstr>PowerPoint Presentation</vt:lpstr>
      <vt:lpstr>PowerPoint Presentation</vt:lpstr>
      <vt:lpstr>Protein CNTN1 associates to both genetics and microbiome</vt:lpstr>
      <vt:lpstr>PowerPoint Presentation</vt:lpstr>
      <vt:lpstr>Conclusions</vt:lpstr>
      <vt:lpstr>Resources to do GWAS follow-up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Linking genetic data to other molecular data layers</dc:title>
  <dc:creator>Annique Claringbould</dc:creator>
  <cp:lastModifiedBy>Annique Claringbould</cp:lastModifiedBy>
  <cp:revision>37</cp:revision>
  <dcterms:created xsi:type="dcterms:W3CDTF">2019-09-05T07:35:48Z</dcterms:created>
  <dcterms:modified xsi:type="dcterms:W3CDTF">2019-11-06T08:59:07Z</dcterms:modified>
</cp:coreProperties>
</file>